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90" r:id="rId3"/>
    <p:sldId id="291" r:id="rId4"/>
    <p:sldId id="292" r:id="rId5"/>
    <p:sldId id="293" r:id="rId6"/>
    <p:sldId id="294" r:id="rId7"/>
    <p:sldId id="296" r:id="rId8"/>
    <p:sldId id="297" r:id="rId9"/>
    <p:sldId id="295" r:id="rId10"/>
    <p:sldId id="298" r:id="rId11"/>
    <p:sldId id="301" r:id="rId12"/>
    <p:sldId id="260" r:id="rId13"/>
    <p:sldId id="259" r:id="rId14"/>
    <p:sldId id="258" r:id="rId15"/>
    <p:sldId id="261" r:id="rId16"/>
    <p:sldId id="269" r:id="rId17"/>
    <p:sldId id="262" r:id="rId18"/>
    <p:sldId id="284" r:id="rId19"/>
    <p:sldId id="299" r:id="rId20"/>
    <p:sldId id="300" r:id="rId21"/>
    <p:sldId id="302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69" autoAdjust="0"/>
  </p:normalViewPr>
  <p:slideViewPr>
    <p:cSldViewPr>
      <p:cViewPr varScale="1">
        <p:scale>
          <a:sx n="98" d="100"/>
          <a:sy n="98" d="100"/>
        </p:scale>
        <p:origin x="-19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881A4-F227-4CC8-8BDF-9B87CD2514F4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E8484-0013-4E91-AFD3-C52AE460A3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教代会制度</a:t>
            </a:r>
            <a:r>
              <a:rPr lang="en-US" altLang="zh-CN" dirty="0" smtClean="0"/>
              <a:t>-</a:t>
            </a:r>
            <a:r>
              <a:rPr lang="zh-CN" altLang="en-US" dirty="0" smtClean="0"/>
              <a:t>意见和要求积极向本单位教代会代表反映或向工会反映。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8484-0013-4E91-AFD3-C52AE460A3C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重点：特困、重病患者</a:t>
            </a:r>
            <a:endParaRPr lang="en-US" altLang="zh-CN" sz="12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下一年：劳动保护和职工疗养</a:t>
            </a:r>
            <a:endParaRPr lang="en-US" altLang="zh-CN" sz="12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 smtClean="0"/>
              <a:t>劳动保护费</a:t>
            </a:r>
            <a:r>
              <a:rPr lang="en-US" altLang="zh-CN" dirty="0" smtClean="0"/>
              <a:t>.</a:t>
            </a:r>
          </a:p>
          <a:p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职工体育活动，可为参赛者购置服装，购置的服装属于购置单位所有，每三年购置一次且人均不超过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1000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元。</a:t>
            </a:r>
            <a:endParaRPr lang="en-US" altLang="zh-CN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制定：表彰优秀工会干部和积极分子奖励；财物使用规定；</a:t>
            </a:r>
            <a:endParaRPr lang="en-US" altLang="zh-CN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【2016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号文件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】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组织职工体检、疗休养、到龄退休慰问、重病慰问等直接服务职工的项目，应在职工福利费中列支。上述项目如需列支工会经费，本级工会要制定具体办法、确定具体额度，且须经本级工会委员会或会员代表大会审议通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8484-0013-4E91-AFD3-C52AE460A3C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注重教职工德、智、体发展</a:t>
            </a:r>
            <a:endParaRPr lang="en-US" altLang="zh-CN" dirty="0" smtClean="0"/>
          </a:p>
          <a:p>
            <a:r>
              <a:rPr lang="zh-CN" altLang="en-US" dirty="0" smtClean="0"/>
              <a:t>岗位职能比武，提升岗位技能论坛；</a:t>
            </a:r>
            <a:endParaRPr lang="en-US" altLang="zh-CN" dirty="0" smtClean="0"/>
          </a:p>
          <a:p>
            <a:r>
              <a:rPr lang="zh-CN" altLang="en-US" dirty="0" smtClean="0"/>
              <a:t>选树工会积极分子，鼓励教职工参加文体活动，努力开展群众性体育活动；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8484-0013-4E91-AFD3-C52AE460A3C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定期召开全体职工大会；</a:t>
            </a:r>
            <a:endParaRPr lang="en-US" altLang="zh-CN" dirty="0" smtClean="0"/>
          </a:p>
          <a:p>
            <a:r>
              <a:rPr lang="zh-CN" altLang="en-US" dirty="0" smtClean="0"/>
              <a:t>制定议事流程制度、经费使用办法、财物管理办法；</a:t>
            </a:r>
            <a:endParaRPr lang="en-US" altLang="zh-CN" dirty="0" smtClean="0"/>
          </a:p>
          <a:p>
            <a:r>
              <a:rPr lang="en-US" altLang="zh-CN" dirty="0" smtClean="0"/>
              <a:t>2016</a:t>
            </a:r>
            <a:r>
              <a:rPr lang="zh-CN" altLang="en-US" dirty="0" smtClean="0"/>
              <a:t>年下拨经费</a:t>
            </a:r>
            <a:r>
              <a:rPr lang="en-US" altLang="zh-CN" dirty="0" smtClean="0"/>
              <a:t>&lt;1.3</a:t>
            </a:r>
            <a:r>
              <a:rPr lang="zh-CN" altLang="en-US" dirty="0" smtClean="0"/>
              <a:t>万元。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8484-0013-4E91-AFD3-C52AE460A3C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定期召开全体职工大会；</a:t>
            </a:r>
            <a:endParaRPr lang="en-US" altLang="zh-CN" dirty="0" smtClean="0"/>
          </a:p>
          <a:p>
            <a:r>
              <a:rPr lang="zh-CN" altLang="en-US" dirty="0" smtClean="0"/>
              <a:t>制定议事流程制度、经费使用办法、财物管理办法；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8484-0013-4E91-AFD3-C52AE460A3C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工会积极分子</a:t>
            </a:r>
            <a:endParaRPr lang="zh-CN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表彰以下同志一直支持工会工作，积极参与工会工作，为工会活动出谋划策，积极为参与工会活动。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王香风，郑东，刘金英，耿珠峰（教代会代表），陈鸾（教代会代表）</a:t>
            </a:r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8484-0013-4E91-AFD3-C52AE460A3C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积极参加工会活动</a:t>
            </a:r>
            <a:endParaRPr lang="en-US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三八跳绳，健康长走活动，气排球比赛，校运动会入场式及比赛、体能达标。</a:t>
            </a:r>
            <a:endParaRPr lang="en-US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大家积极参与取得了较好的成绩。</a:t>
            </a:r>
            <a:endParaRPr lang="en-US" altLang="zh-CN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zh-CN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8484-0013-4E91-AFD3-C52AE460A3C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30000"/>
            </a:gs>
            <a:gs pos="100000">
              <a:srgbClr val="76030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8EC7-6445-4AFD-B722-5A3759CA8D98}" type="datetimeFigureOut">
              <a:rPr lang="zh-CN" altLang="en-US" smtClean="0"/>
              <a:pPr/>
              <a:t>2017/1/13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D7F5B-0C71-4A4E-8608-7D89D6FEFD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>
            <a:normAutofit fontScale="90000"/>
          </a:bodyPr>
          <a:lstStyle/>
          <a:p>
            <a:r>
              <a:rPr lang="zh-CN" altLang="en-US" sz="7200" dirty="0" smtClean="0">
                <a:solidFill>
                  <a:srgbClr val="FFFF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特色活动汇报</a:t>
            </a:r>
            <a:r>
              <a:rPr lang="en-US" altLang="zh-CN" sz="7200" dirty="0" smtClean="0">
                <a:solidFill>
                  <a:srgbClr val="FFFF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/>
            </a:r>
            <a:br>
              <a:rPr lang="en-US" altLang="zh-CN" sz="7200" dirty="0" smtClean="0">
                <a:solidFill>
                  <a:srgbClr val="FFFF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</a:br>
            <a:r>
              <a:rPr lang="zh-CN" altLang="en-US" sz="7200" dirty="0" smtClean="0">
                <a:solidFill>
                  <a:srgbClr val="FFFF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分析测试中心工会</a:t>
            </a:r>
            <a:endParaRPr lang="zh-CN" altLang="en-US" sz="72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2017</a:t>
            </a:r>
            <a:r>
              <a:rPr lang="zh-CN" altLang="en-US" sz="5400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年</a:t>
            </a:r>
            <a:r>
              <a:rPr lang="en-US" altLang="zh-CN" sz="5400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</a:t>
            </a:r>
            <a:r>
              <a:rPr lang="zh-CN" altLang="en-US" sz="5400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月</a:t>
            </a:r>
            <a:endParaRPr lang="zh-CN" altLang="en-US" sz="5400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3586410"/>
          </a:xfrm>
        </p:spPr>
        <p:txBody>
          <a:bodyPr>
            <a:noAutofit/>
          </a:bodyPr>
          <a:lstStyle/>
          <a:p>
            <a:pPr algn="l"/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1 </a:t>
            </a:r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领导致辞祝贺新年及单位年终总结</a:t>
            </a:r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/>
            </a:r>
            <a:b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</a:br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/>
            </a:r>
            <a:b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</a:br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2 </a:t>
            </a:r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工会年终总结和工会职能宣贯</a:t>
            </a:r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/>
            </a:r>
            <a:b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</a:br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/>
            </a:r>
            <a:b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</a:br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3 </a:t>
            </a:r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慰问退休教师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1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960948"/>
            <a:ext cx="5040560" cy="3780420"/>
          </a:xfrm>
          <a:prstGeom prst="rect">
            <a:avLst/>
          </a:prstGeom>
        </p:spPr>
      </p:pic>
      <p:pic>
        <p:nvPicPr>
          <p:cNvPr id="4" name="图片 3" descr="DSC01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6632"/>
            <a:ext cx="432048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52" y="260648"/>
            <a:ext cx="9057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新时期工会职能：</a:t>
            </a:r>
            <a:endParaRPr lang="en-US" altLang="zh-CN" sz="72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一、推进民主政治建设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依法参与民主议事，议事决策制度化程序化，决策结果信息公开透明，尤其关乎职工切身利益事务、公共财物用款；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52" y="260648"/>
            <a:ext cx="90578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二、依法维护教职工合法权益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关心帮扶教职工，了解教职工需求积极上传下达缓解矛盾，真正为教职工办实事解难事；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为教职工谋福利</a:t>
            </a:r>
            <a:r>
              <a:rPr lang="en-US" altLang="zh-CN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为教职工建立保障、办理保险理赔；办理京卡；</a:t>
            </a:r>
            <a:r>
              <a:rPr lang="en-US" altLang="zh-CN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30</a:t>
            </a:r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年教龄申报表彰；</a:t>
            </a:r>
            <a:r>
              <a:rPr lang="en-US" altLang="zh-CN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52" y="260648"/>
            <a:ext cx="90578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三、加强教职工队伍建设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注重教职工素质教育：开展师德建设、做“四有”老师，鼓励教职工积极参加教学科研交流和工作技能活动；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积极开展教职工文体活动；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52" y="260648"/>
            <a:ext cx="90578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四、工会组织建设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工会委员：吴正龙 郭敬华 刘海灵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教代会代表：陈鸾 耿珠峰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日常工作：生活福利，保障保险，文体活动，对外联络交流，参与议事，</a:t>
            </a:r>
            <a:r>
              <a:rPr lang="en-US" altLang="zh-CN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工会建家；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工会财物使用管理；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其它工会工作；</a:t>
            </a:r>
            <a:endParaRPr lang="en-US" altLang="zh-CN" sz="44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52" y="188640"/>
            <a:ext cx="905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2016</a:t>
            </a:r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年工会活动掠影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DSC00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5976" cy="3266982"/>
          </a:xfrm>
          <a:prstGeom prst="rect">
            <a:avLst/>
          </a:prstGeom>
        </p:spPr>
      </p:pic>
      <p:pic>
        <p:nvPicPr>
          <p:cNvPr id="4" name="图片 3" descr="DSC00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0"/>
            <a:ext cx="4392488" cy="3294365"/>
          </a:xfrm>
          <a:prstGeom prst="rect">
            <a:avLst/>
          </a:prstGeom>
        </p:spPr>
      </p:pic>
      <p:pic>
        <p:nvPicPr>
          <p:cNvPr id="5" name="图片 4" descr="DSC00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0968"/>
            <a:ext cx="4644008" cy="3483006"/>
          </a:xfrm>
          <a:prstGeom prst="rect">
            <a:avLst/>
          </a:prstGeom>
        </p:spPr>
      </p:pic>
      <p:pic>
        <p:nvPicPr>
          <p:cNvPr id="6" name="Picture 2" descr="C:\Users\BNU XPS\Documents\工会工作\工会图片\201603工会-跳绳\perf\DSC003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21297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04664"/>
            <a:ext cx="8892480" cy="439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光荣榜</a:t>
            </a:r>
            <a:endParaRPr lang="en-US" altLang="zh-CN" sz="8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工会积极分子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王香凤，郑东，刘金英，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耿珠峰（教代会代表），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陈鸾（教代会代表） 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DSC01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3" y="4509120"/>
            <a:ext cx="3131840" cy="234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05784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光荣榜</a:t>
            </a:r>
            <a:endParaRPr lang="en-US" altLang="zh-CN" sz="8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积极校运动会比赛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黄建华  樊婷婷 陈鸾 王香凤</a:t>
            </a:r>
            <a:endParaRPr lang="en-US" altLang="zh-CN" sz="40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8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测试中心校运动会中获得</a:t>
            </a:r>
            <a:endParaRPr lang="en-US" altLang="zh-CN" sz="48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乙组团体总分第六名</a:t>
            </a:r>
            <a:endParaRPr lang="en-US" altLang="zh-CN" sz="40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优秀组织奖</a:t>
            </a:r>
            <a:endParaRPr lang="en-US" altLang="zh-CN" sz="40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元旦活动：回忆老照片背后的故事</a:t>
            </a:r>
          </a:p>
        </p:txBody>
      </p:sp>
      <p:pic>
        <p:nvPicPr>
          <p:cNvPr id="3" name="图片 2" descr="DSC01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4283968" cy="3212976"/>
          </a:xfrm>
          <a:prstGeom prst="rect">
            <a:avLst/>
          </a:prstGeom>
        </p:spPr>
      </p:pic>
      <p:pic>
        <p:nvPicPr>
          <p:cNvPr id="4" name="图片 3" descr="DSC01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4283968" cy="3212976"/>
          </a:xfrm>
          <a:prstGeom prst="rect">
            <a:avLst/>
          </a:prstGeom>
        </p:spPr>
      </p:pic>
      <p:pic>
        <p:nvPicPr>
          <p:cNvPr id="5" name="图片 4" descr="DSC013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573016"/>
            <a:ext cx="4176464" cy="3132348"/>
          </a:xfrm>
          <a:prstGeom prst="rect">
            <a:avLst/>
          </a:prstGeom>
        </p:spPr>
      </p:pic>
      <p:pic>
        <p:nvPicPr>
          <p:cNvPr id="6" name="图片 5" descr="DSC013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401616"/>
            <a:ext cx="4608512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分析测试中心工会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会员 </a:t>
            </a:r>
            <a:r>
              <a:rPr lang="en-US" altLang="zh-CN" dirty="0" smtClean="0">
                <a:solidFill>
                  <a:srgbClr val="FFFF00"/>
                </a:solidFill>
              </a:rPr>
              <a:t>25</a:t>
            </a:r>
            <a:r>
              <a:rPr lang="zh-CN" altLang="en-US" dirty="0" smtClean="0">
                <a:solidFill>
                  <a:srgbClr val="FFFF00"/>
                </a:solidFill>
              </a:rPr>
              <a:t>人，中老年；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退休教师</a:t>
            </a:r>
            <a:r>
              <a:rPr lang="en-US" altLang="zh-CN" dirty="0" smtClean="0">
                <a:solidFill>
                  <a:srgbClr val="FFFF00"/>
                </a:solidFill>
              </a:rPr>
              <a:t>12</a:t>
            </a:r>
            <a:r>
              <a:rPr lang="zh-CN" altLang="en-US" dirty="0" smtClean="0">
                <a:solidFill>
                  <a:srgbClr val="FFFF00"/>
                </a:solidFill>
              </a:rPr>
              <a:t>人；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平时工作紧张，劳动强度大；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对工会活动期望：求乐；求健康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元旦活动：谜语竞猜</a:t>
            </a:r>
          </a:p>
        </p:txBody>
      </p:sp>
      <p:pic>
        <p:nvPicPr>
          <p:cNvPr id="3" name="图片 2" descr="DSC01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6732240" cy="504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新年联会简朴喜庆，</a:t>
            </a:r>
            <a: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/>
            </a:r>
            <a:br>
              <a:rPr lang="en-US" altLang="zh-CN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</a:br>
            <a:r>
              <a:rPr lang="zh-CN" altLang="en-US" sz="40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深受大家的好评</a:t>
            </a:r>
          </a:p>
        </p:txBody>
      </p:sp>
      <p:pic>
        <p:nvPicPr>
          <p:cNvPr id="3" name="图片 2" descr="DSC01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6228184" cy="467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2016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年分析测试工会开展的活动</a:t>
            </a:r>
            <a:endParaRPr lang="zh-CN" altLang="en-US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除了积极参加校工会组织的活动外，还组织一些比较有特色、受本单位教职工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的欢迎</a:t>
            </a:r>
            <a:endParaRPr lang="en-US" altLang="zh-CN" dirty="0" smtClean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1 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春季健身登山活动</a:t>
            </a:r>
            <a:endParaRPr lang="zh-CN" altLang="en-US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八大处健身登山活动</a:t>
            </a:r>
            <a:endParaRPr lang="en-US" altLang="zh-CN" dirty="0" smtClean="0"/>
          </a:p>
          <a:p>
            <a:r>
              <a:rPr lang="zh-CN" altLang="en-US" dirty="0" smtClean="0"/>
              <a:t>西山景区游览</a:t>
            </a:r>
            <a:endParaRPr lang="en-US" altLang="zh-CN" dirty="0" smtClean="0"/>
          </a:p>
          <a:p>
            <a:r>
              <a:rPr lang="zh-CN" altLang="en-US" dirty="0" smtClean="0"/>
              <a:t>参观英雄广场</a:t>
            </a:r>
            <a:endParaRPr lang="zh-CN" altLang="en-US" dirty="0"/>
          </a:p>
        </p:txBody>
      </p:sp>
      <p:pic>
        <p:nvPicPr>
          <p:cNvPr id="4" name="图片 3" descr="DSC0049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4067944" cy="3168352"/>
          </a:xfrm>
          <a:prstGeom prst="rect">
            <a:avLst/>
          </a:prstGeom>
        </p:spPr>
      </p:pic>
      <p:pic>
        <p:nvPicPr>
          <p:cNvPr id="5" name="图片 4" descr="DSC0060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1124744"/>
            <a:ext cx="4320480" cy="3168352"/>
          </a:xfrm>
          <a:prstGeom prst="rect">
            <a:avLst/>
          </a:prstGeom>
        </p:spPr>
      </p:pic>
      <p:pic>
        <p:nvPicPr>
          <p:cNvPr id="6" name="图片 5" descr="DSC0063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4139952" cy="2852936"/>
          </a:xfrm>
          <a:prstGeom prst="rect">
            <a:avLst/>
          </a:prstGeom>
        </p:spPr>
      </p:pic>
      <p:pic>
        <p:nvPicPr>
          <p:cNvPr id="7" name="图片 6" descr="DSC0071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11960" y="3645024"/>
            <a:ext cx="4248472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2. 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游古北水镇、司马台长城</a:t>
            </a:r>
            <a: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/>
            </a:r>
            <a:b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</a:b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赏美景摄影比赛</a:t>
            </a:r>
            <a:endParaRPr lang="zh-CN" altLang="en-US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一改以前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单纯游览，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根据大家的喜好增添一些特色，</a:t>
            </a:r>
            <a:endParaRPr lang="en-US" altLang="zh-CN" dirty="0" smtClean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2016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年</a:t>
            </a:r>
            <a: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10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月，利用周末日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，组织职工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带家属一同郊区秋游古北水镇、司马台长城</a:t>
            </a:r>
            <a:endParaRPr lang="en-US" altLang="zh-CN" dirty="0" smtClean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主题：携家人赏美景摄影比赛</a:t>
            </a:r>
            <a:endParaRPr lang="zh-CN" altLang="en-US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29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3356992"/>
          </a:xfrm>
          <a:prstGeom prst="rect">
            <a:avLst/>
          </a:prstGeom>
        </p:spPr>
      </p:pic>
      <p:pic>
        <p:nvPicPr>
          <p:cNvPr id="1026" name="Picture 2" descr="C:\Users\BNU XPS\Documents\工会工作\工会图片\201610-工会-古北水镇司马台\DSC01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0"/>
            <a:ext cx="4379979" cy="3284984"/>
          </a:xfrm>
          <a:prstGeom prst="rect">
            <a:avLst/>
          </a:prstGeom>
          <a:noFill/>
        </p:spPr>
      </p:pic>
      <p:pic>
        <p:nvPicPr>
          <p:cNvPr id="4" name="图片 3" descr="DSC01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0988"/>
            <a:ext cx="4716016" cy="3537012"/>
          </a:xfrm>
          <a:prstGeom prst="rect">
            <a:avLst/>
          </a:prstGeom>
        </p:spPr>
      </p:pic>
      <p:pic>
        <p:nvPicPr>
          <p:cNvPr id="5" name="图片 4" descr="DSC011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9979" y="3284984"/>
            <a:ext cx="4764021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3. </a:t>
            </a:r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新年茶话会和新年联欢会</a:t>
            </a:r>
            <a:endParaRPr lang="zh-CN" altLang="en-US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每年主办庆祝新年茶会；</a:t>
            </a:r>
            <a:endParaRPr lang="en-US" altLang="zh-CN" dirty="0" smtClean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一改以前传统开茶话会吃年饭，增加了新年联欢节目；</a:t>
            </a:r>
            <a:endParaRPr lang="en-US" altLang="zh-CN" dirty="0" smtClean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工会委员发动群众，群策群力主办简朴、喜庆、深受大家欢迎的联欢会</a:t>
            </a:r>
            <a:endParaRPr lang="zh-CN" altLang="en-US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新年活动内容</a:t>
            </a:r>
            <a:endParaRPr lang="zh-CN" altLang="en-US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600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会场布置喜庆：红灯笼、音乐、标语</a:t>
            </a:r>
            <a:endParaRPr lang="en-US" altLang="zh-CN" sz="3600" dirty="0" smtClean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1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5580112" cy="4185084"/>
          </a:xfrm>
          <a:prstGeom prst="rect">
            <a:avLst/>
          </a:prstGeom>
        </p:spPr>
      </p:pic>
      <p:pic>
        <p:nvPicPr>
          <p:cNvPr id="3" name="图片 2" descr="DSC01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374994"/>
            <a:ext cx="4644008" cy="3483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780</Words>
  <Application>Microsoft Office PowerPoint</Application>
  <PresentationFormat>全屏显示(4:3)</PresentationFormat>
  <Paragraphs>85</Paragraphs>
  <Slides>21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特色活动汇报 分析测试中心工会</vt:lpstr>
      <vt:lpstr>分析测试中心工会</vt:lpstr>
      <vt:lpstr>2016年分析测试工会开展的活动</vt:lpstr>
      <vt:lpstr>1 春季健身登山活动</vt:lpstr>
      <vt:lpstr>2. 游古北水镇、司马台长城 赏美景摄影比赛</vt:lpstr>
      <vt:lpstr>幻灯片 6</vt:lpstr>
      <vt:lpstr>3. 新年茶话会和新年联欢会</vt:lpstr>
      <vt:lpstr>新年活动内容</vt:lpstr>
      <vt:lpstr>幻灯片 9</vt:lpstr>
      <vt:lpstr>1 领导致辞祝贺新年及单位年终总结  2 工会年终总结和工会职能宣贯  3 慰问退休教师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元旦活动：回忆老照片背后的故事</vt:lpstr>
      <vt:lpstr>元旦活动：谜语竞猜</vt:lpstr>
      <vt:lpstr>新年联会简朴喜庆， 深受大家的好评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try</dc:creator>
  <cp:lastModifiedBy>try</cp:lastModifiedBy>
  <cp:revision>60</cp:revision>
  <dcterms:created xsi:type="dcterms:W3CDTF">2016-12-05T11:34:00Z</dcterms:created>
  <dcterms:modified xsi:type="dcterms:W3CDTF">2017-01-13T01:45:00Z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