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0" r:id="rId2"/>
    <p:sldMasterId id="2147483692" r:id="rId3"/>
    <p:sldMasterId id="2147483704" r:id="rId4"/>
    <p:sldMasterId id="2147483716" r:id="rId5"/>
  </p:sldMasterIdLst>
  <p:notesMasterIdLst>
    <p:notesMasterId r:id="rId22"/>
  </p:notesMasterIdLst>
  <p:sldIdLst>
    <p:sldId id="302" r:id="rId6"/>
    <p:sldId id="303" r:id="rId7"/>
    <p:sldId id="304" r:id="rId8"/>
    <p:sldId id="306" r:id="rId9"/>
    <p:sldId id="308" r:id="rId10"/>
    <p:sldId id="322" r:id="rId11"/>
    <p:sldId id="317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8" r:id="rId20"/>
    <p:sldId id="319" r:id="rId21"/>
  </p:sldIdLst>
  <p:sldSz cx="9144000" cy="5143500" type="screen16x9"/>
  <p:notesSz cx="6858000" cy="9144000"/>
  <p:embeddedFontLst>
    <p:embeddedFont>
      <p:font typeface="方正兰亭粗黑_GBK" panose="02010600030101010101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黑体" panose="02010609060101010101" pitchFamily="49" charset="-122"/>
      <p:regular r:id="rId30"/>
    </p:embeddedFont>
    <p:embeddedFont>
      <p:font typeface="华文中宋" panose="02010600040101010101" pitchFamily="2" charset="-122"/>
      <p:regular r:id="rId31"/>
    </p:embeddedFont>
    <p:embeddedFont>
      <p:font typeface="启功字体简体" panose="03000509000000000000" pitchFamily="65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F6C"/>
    <a:srgbClr val="0E2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21" autoAdjust="0"/>
    <p:restoredTop sz="94660"/>
  </p:normalViewPr>
  <p:slideViewPr>
    <p:cSldViewPr snapToGrid="0">
      <p:cViewPr varScale="1">
        <p:scale>
          <a:sx n="76" d="100"/>
          <a:sy n="76" d="100"/>
        </p:scale>
        <p:origin x="50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FD7A-F41B-4FED-8E35-F78DB9F4D037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37CBA-0E44-4282-A4F0-C3BCC1A4C2D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91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亮亮图文旗舰店</a:t>
            </a:r>
            <a:r>
              <a:rPr lang="en-US" altLang="zh-CN" dirty="0"/>
              <a:t>https://liangliangtuwen.tmall.com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5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537CBA-0E44-4282-A4F0-C3BCC1A4C2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32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537CBA-0E44-4282-A4F0-C3BCC1A4C2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78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537CBA-0E44-4282-A4F0-C3BCC1A4C2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90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537CBA-0E44-4282-A4F0-C3BCC1A4C2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152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537CBA-0E44-4282-A4F0-C3BCC1A4C2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51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围绕“凝心聚力、追求卓越、继承发展，团结广大教职工建功立业新时代”这个中心；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握牢“民主管理、岗位建功”两个抓手；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做足“价值引领、文化浸润、技能提升”三个纬度的文章；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积极行使工会的四项职能和教代会的四项职权；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团结“工会教代会代表、理论研究专家、院系（机关）党政干部、部门工会主席队伍、新闻传播宣传队伍”五支队伍；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着力在“理想塑造、岗位建功、双向维护、民主管理、身心健康、安全稳定”六方面发力。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创造性地贯彻落实十三次党代会精神，在推动改革中服务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双一流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建设。</a:t>
            </a:r>
            <a:endParaRPr lang="zh-CN" altLang="zh-CN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240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围绕“凝心聚力、追求卓越、继承发展，团结广大教职工建功立业新时代”这个中心；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握牢“民主管理、岗位建功”两个抓手；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做足“价值引领、文化浸润、技能提升”三个纬度的文章；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积极行使工会的四项职能和教代会的四项职权；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团结“工会教代会代表、理论研究专家、院系（机关）党政干部、部门工会主席队伍、新闻传播宣传队伍”五支队伍；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着力在“理想塑造、岗位建功、双向维护、民主管理、身心健康、安全稳定”六方面发力。</a:t>
            </a:r>
          </a:p>
          <a:p>
            <a:pPr marL="0" marR="0" lvl="0" indent="0" algn="just" defTabSz="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创造性地贯彻落实十三次党代会精神，在推动改革中服务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双一流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建设。</a:t>
            </a:r>
            <a:endParaRPr lang="zh-CN" altLang="zh-CN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452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57" y="624114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096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9144000" cy="699542"/>
          </a:xfrm>
          <a:prstGeom prst="rect">
            <a:avLst/>
          </a:prstGeom>
          <a:solidFill>
            <a:srgbClr val="568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20538"/>
            <a:ext cx="1704311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804201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94242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495734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39525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462190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35782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15571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774582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86780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026252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50738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57" y="624114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096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89928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269967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9144000" cy="699542"/>
          </a:xfrm>
          <a:prstGeom prst="rect">
            <a:avLst/>
          </a:prstGeom>
          <a:solidFill>
            <a:srgbClr val="568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20538"/>
            <a:ext cx="170431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80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38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1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1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4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Pr>
        <a:pattFill prst="ltUpDiag">
          <a:fgClr>
            <a:schemeClr val="accent6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26220"/>
      </p:ext>
    </p:extLst>
  </p:cSld>
  <p:clrMapOvr>
    <a:masterClrMapping/>
  </p:clrMapOvr>
  <p:transition spd="slow">
    <p:cover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ED1A451-0F55-43CF-8950-0100EAE3F825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85877E1-64DC-4C76-B01F-CF1E79BA477F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87056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F3E1B29-84D4-4803-A25C-7720CA10D3AB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2B4B410-B418-4EA2-9E20-9EB12F7E92C3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884160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14EA3A7-BCA1-4B10-A261-DB77841B612C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61190B3-24E0-4C0E-BACA-EC13C63D27D2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57745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6440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6440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A097712-DF30-4A10-80F7-A24338F7CF47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97BA0AC-4B42-4ED9-BCAD-9046F3FCA494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20674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0BBC98C-8072-4032-B457-B414AFE5F616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7CD317F-1742-4A8F-AF60-E8D55988F709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29134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219772-F957-4025-8D59-10273B89F65C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1A2F605-975C-4178-B13C-6E5A4F3E3EF3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680097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1F0E82C-8386-4DA7-B4C5-250A44BB844A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4A04E78-475B-46E1-82EB-CE7A76EC2B2D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29846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B0A2722-B60C-44D7-B1F5-7D6ACC3FC05F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214AEAD-3A3D-4CCA-B43E-5C01FA13BE21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60024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BAA08F5-40A0-453B-A405-9DD73CFDCDA5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9E1AFB9-340E-4144-B0EF-834A922B17CB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61355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F269E96-9B35-4E5E-BD45-EA1260482F42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827BD52-A2E6-4326-90F8-2D8F9A22611E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13879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2A0BC10-0545-4151-B000-8DEF29B5DD37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B2D0A9C-5C27-4E22-871B-CA28878DD704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57762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ED1A451-0F55-43CF-8950-0100EAE3F825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85877E1-64DC-4C76-B01F-CF1E79BA477F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884714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F3E1B29-84D4-4803-A25C-7720CA10D3AB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2B4B410-B418-4EA2-9E20-9EB12F7E92C3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681954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14EA3A7-BCA1-4B10-A261-DB77841B612C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61190B3-24E0-4C0E-BACA-EC13C63D27D2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41339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6440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6440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A097712-DF30-4A10-80F7-A24338F7CF47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97BA0AC-4B42-4ED9-BCAD-9046F3FCA494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26596"/>
      </p:ext>
    </p:extLst>
  </p:cSld>
  <p:clrMapOvr>
    <a:masterClrMapping/>
  </p:clrMapOvr>
  <p:transition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0BBC98C-8072-4032-B457-B414AFE5F616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7CD317F-1742-4A8F-AF60-E8D55988F709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10921"/>
      </p:ext>
    </p:extLst>
  </p:cSld>
  <p:clrMapOvr>
    <a:masterClrMapping/>
  </p:clrMapOvr>
  <p:transition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219772-F957-4025-8D59-10273B89F65C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61A2F605-975C-4178-B13C-6E5A4F3E3EF3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24950"/>
      </p:ext>
    </p:extLst>
  </p:cSld>
  <p:clrMapOvr>
    <a:masterClrMapping/>
  </p:clrMapOvr>
  <p:transition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1F0E82C-8386-4DA7-B4C5-250A44BB844A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4A04E78-475B-46E1-82EB-CE7A76EC2B2D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09696"/>
      </p:ext>
    </p:extLst>
  </p:cSld>
  <p:clrMapOvr>
    <a:masterClrMapping/>
  </p:clrMapOvr>
  <p:transition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B0A2722-B60C-44D7-B1F5-7D6ACC3FC05F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214AEAD-3A3D-4CCA-B43E-5C01FA13BE21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60256"/>
      </p:ext>
    </p:extLst>
  </p:cSld>
  <p:clrMapOvr>
    <a:masterClrMapping/>
  </p:clrMapOvr>
  <p:transition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BAA08F5-40A0-453B-A405-9DD73CFDCDA5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59E1AFB9-340E-4144-B0EF-834A922B17CB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72547"/>
      </p:ext>
    </p:extLst>
  </p:cSld>
  <p:clrMapOvr>
    <a:masterClrMapping/>
  </p:clrMapOvr>
  <p:transition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DF269E96-9B35-4E5E-BD45-EA1260482F42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827BD52-A2E6-4326-90F8-2D8F9A22611E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23543"/>
      </p:ext>
    </p:extLst>
  </p:cSld>
  <p:clrMapOvr>
    <a:masterClrMapping/>
  </p:clrMapOvr>
  <p:transition advClick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2A0BC10-0545-4151-B000-8DEF29B5DD37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EB2D0A9C-5C27-4E22-871B-CA28878DD704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97120"/>
      </p:ext>
    </p:extLst>
  </p:cSld>
  <p:clrMapOvr>
    <a:masterClrMapping/>
  </p:clrMapOvr>
  <p:transition advClick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541949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874535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760963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98121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299549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79082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91389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085884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8081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668570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889790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57" y="624114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096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111843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725502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9144000" cy="699542"/>
          </a:xfrm>
          <a:prstGeom prst="rect">
            <a:avLst/>
          </a:prstGeom>
          <a:solidFill>
            <a:srgbClr val="568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20538"/>
            <a:ext cx="170431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198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0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8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2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Pr>
        <a:pattFill prst="ltUpDiag">
          <a:fgClr>
            <a:schemeClr val="accent6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5115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E9E4D-0BE1-4AAA-A57B-DA425863F4AF}" type="datetimeFigureOut">
              <a:rPr lang="zh-CN" altLang="en-US" smtClean="0"/>
              <a:pPr/>
              <a:t>2020/11/15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44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4407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6BBC527-5AD9-49D4-8869-1293D1092B0D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A4DA2C-A77E-455F-8C50-DF0A63C99BC6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118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anose="020F0502020204030204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itchFamily="34" charset="0"/>
        </a:defRPr>
      </a:lvl9pPr>
    </p:titleStyle>
    <p:bodyStyle>
      <a:lvl1pPr marL="257175" indent="-257175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70C0"/>
        </a:buClr>
        <a:buSzPct val="60000"/>
        <a:buFont typeface="Wingdings" panose="05000000000000000000" pitchFamily="2" charset="2"/>
        <a:buChar char="n"/>
        <a:defRPr sz="2100" b="1">
          <a:solidFill>
            <a:srgbClr val="1F497D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557213" indent="-214313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F79646"/>
        </a:buClr>
        <a:buSzPct val="60000"/>
        <a:buFont typeface="Wingdings" panose="05000000000000000000" pitchFamily="2" charset="2"/>
        <a:buChar char="n"/>
        <a:defRPr sz="1800" b="1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857250" indent="-17145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anose="020B0604020202020204" pitchFamily="34" charset="0"/>
        <a:buChar char="•"/>
        <a:defRPr sz="1800" b="1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2001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anose="020B0604020202020204" pitchFamily="34" charset="0"/>
        <a:buChar char="–"/>
        <a:defRPr sz="2100" b="1">
          <a:solidFill>
            <a:schemeClr val="tx1"/>
          </a:solidFill>
          <a:latin typeface="+mj-lt"/>
          <a:ea typeface="+mj-ea"/>
          <a:sym typeface="Calibri" panose="020F0502020204030204" pitchFamily="34" charset="0"/>
        </a:defRPr>
      </a:lvl4pPr>
      <a:lvl5pPr marL="15430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anose="020B0604020202020204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anose="020F0502020204030204" pitchFamily="34" charset="0"/>
        </a:defRPr>
      </a:lvl5pPr>
      <a:lvl6pPr marL="18859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itchFamily="34" charset="0"/>
        </a:defRPr>
      </a:lvl6pPr>
      <a:lvl7pPr marL="22288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itchFamily="34" charset="0"/>
        </a:defRPr>
      </a:lvl7pPr>
      <a:lvl8pPr marL="25717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itchFamily="34" charset="0"/>
        </a:defRPr>
      </a:lvl8pPr>
      <a:lvl9pPr marL="29146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itchFamily="34" charset="0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4407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6BBC527-5AD9-49D4-8869-1293D1092B0D}" type="datetime1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2020/11/15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3A4DA2C-A77E-455F-8C50-DF0A63C99BC6}" type="slidenum">
              <a:rPr lang="zh-CN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693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anose="020F0502020204030204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黑体" pitchFamily="2" charset="-122"/>
          <a:ea typeface="黑体" pitchFamily="2" charset="-122"/>
          <a:sym typeface="Calibri" pitchFamily="34" charset="0"/>
        </a:defRPr>
      </a:lvl9pPr>
    </p:titleStyle>
    <p:bodyStyle>
      <a:lvl1pPr marL="257175" indent="-257175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0070C0"/>
        </a:buClr>
        <a:buSzPct val="60000"/>
        <a:buFont typeface="Wingdings" panose="05000000000000000000" pitchFamily="2" charset="2"/>
        <a:buChar char="n"/>
        <a:defRPr sz="2100" b="1">
          <a:solidFill>
            <a:srgbClr val="1F497D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557213" indent="-214313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F79646"/>
        </a:buClr>
        <a:buSzPct val="60000"/>
        <a:buFont typeface="Wingdings" panose="05000000000000000000" pitchFamily="2" charset="2"/>
        <a:buChar char="n"/>
        <a:defRPr sz="1800" b="1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857250" indent="-171450" algn="l" defTabSz="0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anose="020B0604020202020204" pitchFamily="34" charset="0"/>
        <a:buChar char="•"/>
        <a:defRPr sz="1800" b="1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2001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anose="020B0604020202020204" pitchFamily="34" charset="0"/>
        <a:buChar char="–"/>
        <a:defRPr sz="2100" b="1">
          <a:solidFill>
            <a:schemeClr val="tx1"/>
          </a:solidFill>
          <a:latin typeface="+mj-lt"/>
          <a:ea typeface="+mj-ea"/>
          <a:sym typeface="Calibri" panose="020F0502020204030204" pitchFamily="34" charset="0"/>
        </a:defRPr>
      </a:lvl4pPr>
      <a:lvl5pPr marL="15430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anose="020B0604020202020204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anose="020F0502020204030204" pitchFamily="34" charset="0"/>
        </a:defRPr>
      </a:lvl5pPr>
      <a:lvl6pPr marL="18859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itchFamily="34" charset="0"/>
        </a:defRPr>
      </a:lvl6pPr>
      <a:lvl7pPr marL="22288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itchFamily="34" charset="0"/>
        </a:defRPr>
      </a:lvl7pPr>
      <a:lvl8pPr marL="25717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itchFamily="34" charset="0"/>
        </a:defRPr>
      </a:lvl8pPr>
      <a:lvl9pPr marL="2914650" indent="-171450" algn="l" defTabSz="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SzPct val="60000"/>
        <a:buFont typeface="Arial" pitchFamily="34" charset="0"/>
        <a:buChar char="»"/>
        <a:defRPr sz="2100" b="1">
          <a:solidFill>
            <a:schemeClr val="tx1"/>
          </a:solidFill>
          <a:latin typeface="+mj-lt"/>
          <a:ea typeface="+mj-ea"/>
          <a:sym typeface="Calibri" pitchFamily="34" charset="0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E9E4D-0BE1-4AAA-A57B-DA425863F4A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EBC7A-FD02-486B-81B5-A845787C68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81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5" Type="http://schemas.openxmlformats.org/officeDocument/2006/relationships/image" Target="../media/image52.jpe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8.xml"/><Relationship Id="rId5" Type="http://schemas.openxmlformats.org/officeDocument/2006/relationships/image" Target="../media/image5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590800"/>
            <a:ext cx="9144000" cy="25527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342976" y="3637647"/>
            <a:ext cx="4391725" cy="43191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3799" y="3607925"/>
            <a:ext cx="4686549" cy="461637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rPr>
              <a:t>北师大青教赛传承发展概况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4331" y="2776211"/>
            <a:ext cx="7409013" cy="646303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融入中心促发展   提升品质育英才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6183" y="306449"/>
            <a:ext cx="1550694" cy="153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副标题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5774" y="4333490"/>
            <a:ext cx="9088226" cy="676275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校工会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2020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年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月</a:t>
            </a:r>
          </a:p>
        </p:txBody>
      </p:sp>
      <p:pic>
        <p:nvPicPr>
          <p:cNvPr id="7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49" y="1931795"/>
            <a:ext cx="12239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6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17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9643"/>
            <a:ext cx="9144000" cy="8345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5602" name="内容占位符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392" y="975121"/>
            <a:ext cx="2041922" cy="204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952869" y="15857"/>
            <a:ext cx="6938963" cy="857250"/>
          </a:xfrm>
        </p:spPr>
        <p:txBody>
          <a:bodyPr/>
          <a:lstStyle/>
          <a:p>
            <a:pPr>
              <a:defRPr/>
            </a:pPr>
            <a:r>
              <a:rPr lang="zh-CN" alt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启功字体简体" panose="03000509000000000000" pitchFamily="65" charset="-122"/>
                <a:ea typeface="启功字体简体" panose="03000509000000000000" pitchFamily="65" charset="-122"/>
              </a:rPr>
              <a:t>校内第一次磨课    </a:t>
            </a:r>
            <a:r>
              <a:rPr lang="zh-CN" alt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</a:t>
            </a:r>
            <a:r>
              <a:rPr lang="en-US" altLang="zh-C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20190426</a:t>
            </a:r>
            <a:endParaRPr lang="zh-CN" alt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启功字体简体" panose="03000509000000000000" pitchFamily="65" charset="-122"/>
            </a:endParaRPr>
          </a:p>
        </p:txBody>
      </p:sp>
      <p:pic>
        <p:nvPicPr>
          <p:cNvPr id="25604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93" y="3221071"/>
            <a:ext cx="3227189" cy="1844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92" y="3251940"/>
            <a:ext cx="2721769" cy="1813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51" y="975121"/>
            <a:ext cx="2205038" cy="209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57" y="995958"/>
            <a:ext cx="2090738" cy="202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1380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9643"/>
            <a:ext cx="9144000" cy="8345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581544" y="9643"/>
            <a:ext cx="7306339" cy="857250"/>
          </a:xfrm>
        </p:spPr>
        <p:txBody>
          <a:bodyPr/>
          <a:lstStyle/>
          <a:p>
            <a:pPr>
              <a:defRPr/>
            </a:pPr>
            <a:r>
              <a:rPr lang="zh-CN" alt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启功字体简体" panose="03000509000000000000" pitchFamily="65" charset="-122"/>
                <a:ea typeface="启功字体简体" panose="03000509000000000000" pitchFamily="65" charset="-122"/>
              </a:rPr>
              <a:t>参加北京青教赛开幕式     </a:t>
            </a:r>
            <a:r>
              <a:rPr lang="en-US" altLang="zh-C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20190509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启功字体简体" panose="03000509000000000000" pitchFamily="65" charset="-122"/>
            </a:endParaRPr>
          </a:p>
        </p:txBody>
      </p:sp>
      <p:pic>
        <p:nvPicPr>
          <p:cNvPr id="2662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65" y="1073930"/>
            <a:ext cx="5377869" cy="3611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931975" y="1317889"/>
            <a:ext cx="1292662" cy="30180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扬北京师大风范   展青年才俊风采</a:t>
            </a:r>
            <a:endParaRPr lang="zh-CN" altLang="en-US" sz="2400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914980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529" y="964161"/>
            <a:ext cx="3265885" cy="205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9643"/>
            <a:ext cx="9144000" cy="8345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838451" y="0"/>
            <a:ext cx="6938963" cy="857250"/>
          </a:xfrm>
        </p:spPr>
        <p:txBody>
          <a:bodyPr/>
          <a:lstStyle/>
          <a:p>
            <a:pPr>
              <a:defRPr/>
            </a:pPr>
            <a:r>
              <a:rPr lang="zh-CN" alt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启功字体简体" panose="03000509000000000000" pitchFamily="65" charset="-122"/>
                <a:ea typeface="启功字体简体" panose="03000509000000000000" pitchFamily="65" charset="-122"/>
              </a:rPr>
              <a:t>校内第二次特训磨课      </a:t>
            </a:r>
            <a:r>
              <a:rPr lang="en-US" altLang="zh-C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20190510</a:t>
            </a:r>
            <a:endParaRPr lang="zh-CN" alt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启功字体简体" panose="03000509000000000000" pitchFamily="65" charset="-122"/>
            </a:endParaRPr>
          </a:p>
        </p:txBody>
      </p:sp>
      <p:pic>
        <p:nvPicPr>
          <p:cNvPr id="27651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4" y="866893"/>
            <a:ext cx="2237680" cy="223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6" y="2967037"/>
            <a:ext cx="2176463" cy="2176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391" y="964161"/>
            <a:ext cx="3265885" cy="205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667" y="2912073"/>
            <a:ext cx="3265885" cy="2176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170" y="1118418"/>
            <a:ext cx="3651981" cy="3650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662105" y="2657345"/>
            <a:ext cx="185031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50" b="1" spc="38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形象设计师 姜虹</a:t>
            </a:r>
            <a:endParaRPr lang="zh-CN" altLang="en-US" sz="135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2" y="866893"/>
            <a:ext cx="2237680" cy="223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4" y="2967037"/>
            <a:ext cx="2176463" cy="2176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08" y="1118418"/>
            <a:ext cx="3651981" cy="3650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5817938" y="4720428"/>
            <a:ext cx="1850315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50" b="1" spc="38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图书馆 </a:t>
            </a:r>
            <a:r>
              <a:rPr lang="en-US" altLang="zh-CN" sz="1350" b="1" spc="38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ppt</a:t>
            </a:r>
            <a:r>
              <a:rPr lang="zh-CN" altLang="en-US" sz="1350" b="1" spc="38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设计团队</a:t>
            </a:r>
            <a:endParaRPr lang="zh-CN" altLang="en-US" sz="135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2383818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9643"/>
            <a:ext cx="9144000" cy="8345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642937" y="0"/>
            <a:ext cx="7214191" cy="857250"/>
          </a:xfrm>
        </p:spPr>
        <p:txBody>
          <a:bodyPr/>
          <a:lstStyle/>
          <a:p>
            <a:pPr>
              <a:defRPr/>
            </a:pPr>
            <a:r>
              <a:rPr lang="zh-CN" alt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启功字体简体" panose="03000509000000000000" pitchFamily="65" charset="-122"/>
                <a:ea typeface="启功字体简体" panose="03000509000000000000" pitchFamily="65" charset="-122"/>
              </a:rPr>
              <a:t>校内第三次跨院系磨课    </a:t>
            </a:r>
            <a:r>
              <a:rPr lang="zh-CN" alt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20190517</a:t>
            </a:r>
            <a:endParaRPr lang="zh-CN" alt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启功字体简体" panose="03000509000000000000" pitchFamily="65" charset="-122"/>
            </a:endParaRPr>
          </a:p>
        </p:txBody>
      </p:sp>
      <p:pic>
        <p:nvPicPr>
          <p:cNvPr id="28678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0" y="1135309"/>
            <a:ext cx="2250538" cy="2250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67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03" y="2580998"/>
            <a:ext cx="2257966" cy="2257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67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72" y="1196808"/>
            <a:ext cx="2091361" cy="2091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675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30" y="2580998"/>
            <a:ext cx="1878598" cy="2347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56853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9643"/>
            <a:ext cx="9144000" cy="8345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97760" y="-6287"/>
            <a:ext cx="7176865" cy="857250"/>
          </a:xfrm>
        </p:spPr>
        <p:txBody>
          <a:bodyPr/>
          <a:lstStyle/>
          <a:p>
            <a:pPr>
              <a:defRPr/>
            </a:pPr>
            <a:r>
              <a:rPr lang="zh-CN" alt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启功字体简体" panose="03000509000000000000" pitchFamily="65" charset="-122"/>
                <a:ea typeface="启功字体简体" panose="03000509000000000000" pitchFamily="65" charset="-122"/>
              </a:rPr>
              <a:t>北京市第十一届青教赛战绩</a:t>
            </a:r>
            <a:endParaRPr lang="zh-CN" altLang="en-US" sz="4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启功字体简体" panose="03000509000000000000" pitchFamily="65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4566" y="3830569"/>
            <a:ext cx="614845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5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综合奖：</a:t>
            </a:r>
            <a:r>
              <a:rPr lang="zh-CN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一等奖</a:t>
            </a:r>
            <a:r>
              <a:rPr lang="en-US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1</a:t>
            </a:r>
            <a:r>
              <a:rPr lang="zh-CN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名，二等奖</a:t>
            </a:r>
            <a:r>
              <a:rPr lang="en-US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4</a:t>
            </a:r>
            <a:r>
              <a:rPr lang="zh-CN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名，三等奖</a:t>
            </a:r>
            <a:r>
              <a:rPr lang="en-US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1</a:t>
            </a:r>
            <a:r>
              <a:rPr lang="zh-CN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名</a:t>
            </a:r>
            <a:r>
              <a:rPr lang="zh-CN" altLang="en-US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。</a:t>
            </a:r>
            <a:endParaRPr lang="en-US" altLang="zh-CN" sz="1500" b="1" kern="1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/>
              <a:ea typeface="华文中宋"/>
              <a:cs typeface="Times New Roman" panose="02020603050405020304" pitchFamily="18" charset="0"/>
            </a:endParaRPr>
          </a:p>
          <a:p>
            <a:pPr algn="just" defTabSz="68580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zh-CN" sz="15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优秀指导老师奖</a:t>
            </a:r>
            <a:r>
              <a:rPr lang="zh-CN" altLang="en-US" sz="15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：</a:t>
            </a:r>
            <a:r>
              <a:rPr lang="zh-CN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文学院王立军、孟琢老师</a:t>
            </a:r>
            <a:r>
              <a:rPr lang="zh-CN" altLang="en-US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。</a:t>
            </a:r>
            <a:endParaRPr lang="en-US" altLang="zh-CN" sz="1500" b="1" kern="1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/>
              <a:ea typeface="华文中宋"/>
              <a:cs typeface="Times New Roman" panose="02020603050405020304" pitchFamily="18" charset="0"/>
            </a:endParaRPr>
          </a:p>
          <a:p>
            <a:pPr algn="just" defTabSz="685800" eaLnBrk="0" fontAlgn="base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15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单项奖：</a:t>
            </a:r>
            <a:r>
              <a:rPr lang="zh-CN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最佳教案奖</a:t>
            </a:r>
            <a:r>
              <a:rPr lang="en-US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1</a:t>
            </a:r>
            <a:r>
              <a:rPr lang="zh-CN" altLang="en-US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项</a:t>
            </a:r>
            <a:r>
              <a:rPr lang="zh-CN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，最受学生欢迎奖</a:t>
            </a:r>
            <a:r>
              <a:rPr lang="en-US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3</a:t>
            </a:r>
            <a:r>
              <a:rPr lang="zh-CN" altLang="en-US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项</a:t>
            </a:r>
            <a:r>
              <a:rPr lang="zh-CN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，最佳现场展示奖</a:t>
            </a:r>
            <a:r>
              <a:rPr lang="en-US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2</a:t>
            </a:r>
            <a:r>
              <a:rPr lang="zh-CN" altLang="en-US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项</a:t>
            </a:r>
            <a:r>
              <a:rPr lang="zh-CN" altLang="zh-CN" sz="1500" b="1" kern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/>
                <a:ea typeface="华文中宋"/>
                <a:cs typeface="Times New Roman" panose="02020603050405020304" pitchFamily="18" charset="0"/>
              </a:rPr>
              <a:t>。</a:t>
            </a:r>
            <a:endParaRPr lang="zh-CN" altLang="zh-CN" sz="1050" b="1" kern="1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/>
              <a:ea typeface="华文中宋"/>
              <a:cs typeface="Times New Roman" panose="02020603050405020304" pitchFamily="18" charset="0"/>
            </a:endParaRPr>
          </a:p>
        </p:txBody>
      </p:sp>
      <p:pic>
        <p:nvPicPr>
          <p:cNvPr id="29700" name="内容占位符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8125" y="948260"/>
            <a:ext cx="2090738" cy="136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1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63" y="936453"/>
            <a:ext cx="2083594" cy="137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34" y="935832"/>
            <a:ext cx="2147888" cy="137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56" y="2350883"/>
            <a:ext cx="2047875" cy="141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92" y="2350883"/>
            <a:ext cx="2027635" cy="142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49" y="2342972"/>
            <a:ext cx="2147888" cy="1431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658399" y="2032953"/>
            <a:ext cx="1345561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5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文学院 董婧宸</a:t>
            </a:r>
          </a:p>
        </p:txBody>
      </p:sp>
      <p:sp>
        <p:nvSpPr>
          <p:cNvPr id="3" name="矩形 2"/>
          <p:cNvSpPr/>
          <p:nvPr/>
        </p:nvSpPr>
        <p:spPr>
          <a:xfrm>
            <a:off x="4736370" y="2022264"/>
            <a:ext cx="198627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5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艺术与传媒学院 肖   艳</a:t>
            </a:r>
          </a:p>
        </p:txBody>
      </p:sp>
      <p:sp>
        <p:nvSpPr>
          <p:cNvPr id="5" name="矩形 4"/>
          <p:cNvSpPr/>
          <p:nvPr/>
        </p:nvSpPr>
        <p:spPr>
          <a:xfrm>
            <a:off x="6837089" y="2014353"/>
            <a:ext cx="1418267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5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历史学院 李   凯</a:t>
            </a:r>
          </a:p>
        </p:txBody>
      </p:sp>
      <p:sp>
        <p:nvSpPr>
          <p:cNvPr id="7" name="矩形 6"/>
          <p:cNvSpPr/>
          <p:nvPr/>
        </p:nvSpPr>
        <p:spPr>
          <a:xfrm>
            <a:off x="2377031" y="3487935"/>
            <a:ext cx="1418267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5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经管学院 李   堃</a:t>
            </a:r>
          </a:p>
        </p:txBody>
      </p:sp>
      <p:sp>
        <p:nvSpPr>
          <p:cNvPr id="8" name="矩形 7"/>
          <p:cNvSpPr/>
          <p:nvPr/>
        </p:nvSpPr>
        <p:spPr>
          <a:xfrm>
            <a:off x="4321573" y="3503236"/>
            <a:ext cx="198627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5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地理科学学部 刘   凯</a:t>
            </a:r>
          </a:p>
        </p:txBody>
      </p:sp>
      <p:sp>
        <p:nvSpPr>
          <p:cNvPr id="9" name="矩形 8"/>
          <p:cNvSpPr/>
          <p:nvPr/>
        </p:nvSpPr>
        <p:spPr>
          <a:xfrm>
            <a:off x="6441113" y="3481932"/>
            <a:ext cx="150982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35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物理学系 张宏宝</a:t>
            </a:r>
          </a:p>
        </p:txBody>
      </p:sp>
    </p:spTree>
    <p:extLst>
      <p:ext uri="{BB962C8B-B14F-4D97-AF65-F5344CB8AC3E}">
        <p14:creationId xmlns:p14="http://schemas.microsoft.com/office/powerpoint/2010/main" val="11883938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5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0" y="9643"/>
            <a:ext cx="9144000" cy="8345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Rectangle 53"/>
          <p:cNvSpPr/>
          <p:nvPr/>
        </p:nvSpPr>
        <p:spPr>
          <a:xfrm>
            <a:off x="535968" y="2541869"/>
            <a:ext cx="860803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>
                <a:solidFill>
                  <a:schemeClr val="tx2"/>
                </a:solidFill>
                <a:latin typeface="微软雅黑" panose="020B0503020204020204" pitchFamily="34" charset="-122"/>
                <a:ea typeface="宋体" panose="02010600030101010101" pitchFamily="2" charset="-122"/>
              </a:rPr>
              <a:t>比赛是练兵的沙场：奋发有为、百炼成钢</a:t>
            </a:r>
            <a:endParaRPr lang="en-US" altLang="zh-CN" sz="1600" b="1" dirty="0">
              <a:solidFill>
                <a:schemeClr val="tx2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>
                <a:solidFill>
                  <a:schemeClr val="tx2"/>
                </a:solidFill>
                <a:latin typeface="微软雅黑" panose="020B0503020204020204" pitchFamily="34" charset="-122"/>
                <a:ea typeface="宋体" panose="02010600030101010101" pitchFamily="2" charset="-122"/>
              </a:rPr>
              <a:t>比赛是交流的平台：跨学科交流互动，取长补短；老中青传帮带，传承优势特色</a:t>
            </a:r>
            <a:endParaRPr lang="en-US" altLang="zh-CN" sz="1600" b="1" dirty="0">
              <a:solidFill>
                <a:schemeClr val="tx2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>
                <a:solidFill>
                  <a:schemeClr val="tx2"/>
                </a:solidFill>
                <a:latin typeface="微软雅黑" panose="020B0503020204020204" pitchFamily="34" charset="-122"/>
                <a:ea typeface="宋体" panose="02010600030101010101" pitchFamily="2" charset="-122"/>
              </a:rPr>
              <a:t>比赛是展示的舞台：学院赛→学校赛→北京市赛→全国赛</a:t>
            </a:r>
            <a:endParaRPr lang="zh-CN" altLang="en-US" sz="1600" dirty="0">
              <a:solidFill>
                <a:schemeClr val="tx2"/>
              </a:solidFill>
              <a:latin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55509" y="125439"/>
            <a:ext cx="2956322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defRPr/>
            </a:pPr>
            <a:r>
              <a:rPr lang="zh-CN" altLang="en-US" sz="4050" b="1" dirty="0">
                <a:solidFill>
                  <a:schemeClr val="bg1"/>
                </a:solidFill>
                <a:latin typeface="启功字体简体" panose="03000509000000000000" pitchFamily="65" charset="-122"/>
                <a:ea typeface="启功字体简体" panose="03000509000000000000" pitchFamily="65" charset="-122"/>
              </a:rPr>
              <a:t>价 值 追 求</a:t>
            </a:r>
          </a:p>
        </p:txBody>
      </p:sp>
      <p:sp>
        <p:nvSpPr>
          <p:cNvPr id="45" name="燕尾形箭头 44"/>
          <p:cNvSpPr/>
          <p:nvPr/>
        </p:nvSpPr>
        <p:spPr>
          <a:xfrm>
            <a:off x="629214" y="1743976"/>
            <a:ext cx="8208912" cy="228600"/>
          </a:xfrm>
          <a:prstGeom prst="notchedRightArrow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 bwMode="auto">
          <a:xfrm>
            <a:off x="5855775" y="1352261"/>
            <a:ext cx="1062038" cy="1012031"/>
            <a:chOff x="2217659" y="2112361"/>
            <a:chExt cx="997900" cy="950136"/>
          </a:xfrm>
        </p:grpSpPr>
        <p:grpSp>
          <p:nvGrpSpPr>
            <p:cNvPr id="66" name="组合 65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7" name="同心圆 6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92113" y="760413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9" name="TextBox 8"/>
            <p:cNvSpPr txBox="1"/>
            <p:nvPr/>
          </p:nvSpPr>
          <p:spPr>
            <a:xfrm>
              <a:off x="2217659" y="2470006"/>
              <a:ext cx="997900" cy="23116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岗位建功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 bwMode="auto">
          <a:xfrm>
            <a:off x="4672950" y="1352261"/>
            <a:ext cx="1062038" cy="1012031"/>
            <a:chOff x="2238044" y="2112361"/>
            <a:chExt cx="997900" cy="950136"/>
          </a:xfrm>
        </p:grpSpPr>
        <p:grpSp>
          <p:nvGrpSpPr>
            <p:cNvPr id="71" name="组合 70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2" name="同心圆 7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4" name="TextBox 13"/>
            <p:cNvSpPr txBox="1"/>
            <p:nvPr/>
          </p:nvSpPr>
          <p:spPr>
            <a:xfrm>
              <a:off x="2238044" y="2477085"/>
              <a:ext cx="997900" cy="23116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dirty="0">
                  <a:solidFill>
                    <a:srgbClr val="806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文化浸润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 bwMode="auto">
          <a:xfrm>
            <a:off x="3488934" y="1352261"/>
            <a:ext cx="1063228" cy="1012031"/>
            <a:chOff x="2244149" y="2112361"/>
            <a:chExt cx="997900" cy="950136"/>
          </a:xfrm>
        </p:grpSpPr>
        <p:grpSp>
          <p:nvGrpSpPr>
            <p:cNvPr id="77" name="组合 76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8" name="同心圆 7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0" name="TextBox 18"/>
            <p:cNvSpPr txBox="1"/>
            <p:nvPr/>
          </p:nvSpPr>
          <p:spPr>
            <a:xfrm>
              <a:off x="2244149" y="2463448"/>
              <a:ext cx="997900" cy="23116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价值塑造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 bwMode="auto">
          <a:xfrm>
            <a:off x="2282612" y="1352261"/>
            <a:ext cx="1063229" cy="1012031"/>
            <a:chOff x="2229726" y="2112361"/>
            <a:chExt cx="997900" cy="950136"/>
          </a:xfrm>
        </p:grpSpPr>
        <p:grpSp>
          <p:nvGrpSpPr>
            <p:cNvPr id="82" name="组合 81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3" name="同心圆 8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5" name="TextBox 63"/>
            <p:cNvSpPr txBox="1">
              <a:spLocks noChangeArrowheads="1"/>
            </p:cNvSpPr>
            <p:nvPr/>
          </p:nvSpPr>
          <p:spPr bwMode="auto">
            <a:xfrm>
              <a:off x="2229726" y="2448859"/>
              <a:ext cx="997900" cy="23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京师风范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 bwMode="auto">
          <a:xfrm>
            <a:off x="1077481" y="1352261"/>
            <a:ext cx="1062038" cy="1012031"/>
            <a:chOff x="2229196" y="2112361"/>
            <a:chExt cx="997900" cy="950136"/>
          </a:xfrm>
        </p:grpSpPr>
        <p:grpSp>
          <p:nvGrpSpPr>
            <p:cNvPr id="87" name="组合 86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8" name="同心圆 8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0" name="TextBox 58"/>
            <p:cNvSpPr txBox="1">
              <a:spLocks noChangeArrowheads="1"/>
            </p:cNvSpPr>
            <p:nvPr/>
          </p:nvSpPr>
          <p:spPr bwMode="auto">
            <a:xfrm>
              <a:off x="2229196" y="2472810"/>
              <a:ext cx="997900" cy="23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教书育人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 bwMode="auto">
          <a:xfrm>
            <a:off x="7075160" y="1352261"/>
            <a:ext cx="1062038" cy="1012031"/>
            <a:chOff x="2237423" y="2112361"/>
            <a:chExt cx="997900" cy="950136"/>
          </a:xfrm>
        </p:grpSpPr>
        <p:grpSp>
          <p:nvGrpSpPr>
            <p:cNvPr id="92" name="组合 91"/>
            <p:cNvGrpSpPr/>
            <p:nvPr/>
          </p:nvGrpSpPr>
          <p:grpSpPr>
            <a:xfrm>
              <a:off x="2258730" y="2112361"/>
              <a:ext cx="950138" cy="95013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3" name="同心圆 9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6" name="TextBox 79"/>
            <p:cNvSpPr txBox="1"/>
            <p:nvPr/>
          </p:nvSpPr>
          <p:spPr>
            <a:xfrm>
              <a:off x="2237423" y="2488369"/>
              <a:ext cx="997900" cy="23116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以赛促教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954423" y="4144509"/>
            <a:ext cx="5277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sz="1400" dirty="0">
                <a:solidFill>
                  <a:srgbClr val="0070C0"/>
                </a:solidFill>
              </a:rPr>
              <a:t>青教赛组委会、校工会联系人：</a:t>
            </a:r>
            <a:endParaRPr lang="en-US" altLang="zh-CN" sz="1400" dirty="0">
              <a:solidFill>
                <a:srgbClr val="0070C0"/>
              </a:solidFill>
            </a:endParaRPr>
          </a:p>
          <a:p>
            <a:pPr indent="355600" algn="r">
              <a:defRPr/>
            </a:pPr>
            <a:r>
              <a:rPr lang="zh-CN" altLang="zh-CN" sz="140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王</a:t>
            </a:r>
            <a:r>
              <a:rPr lang="en-US" altLang="zh-CN" sz="140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140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远</a:t>
            </a:r>
            <a:r>
              <a:rPr lang="en-US" altLang="zh-CN" sz="140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58802823  13681494416</a:t>
            </a:r>
            <a:r>
              <a:rPr lang="zh-CN" altLang="zh-CN" sz="140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（微信同号）</a:t>
            </a:r>
            <a:endParaRPr lang="en-US" altLang="zh-CN" sz="1400" kern="1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indent="355600" algn="r">
              <a:defRPr/>
            </a:pPr>
            <a:r>
              <a:rPr lang="zh-CN" altLang="zh-CN" sz="140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刘玉娟</a:t>
            </a:r>
            <a:r>
              <a:rPr lang="en-US" altLang="zh-CN" sz="140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58805174  18810267863</a:t>
            </a:r>
            <a:r>
              <a:rPr lang="zh-CN" altLang="zh-CN" sz="1400" kern="1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（微信同号）</a:t>
            </a:r>
            <a:endParaRPr lang="en-US" altLang="zh-CN" sz="1400" kern="1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indent="355600" algn="r">
              <a:defRPr/>
            </a:pPr>
            <a:r>
              <a:rPr lang="zh-CN" altLang="zh-CN" sz="1400" kern="100" dirty="0">
                <a:ea typeface="仿宋" panose="02010609060101010101" pitchFamily="49" charset="-122"/>
                <a:cs typeface="Times New Roman" panose="02020603050405020304" pitchFamily="18" charset="0"/>
              </a:rPr>
              <a:t>办公地点：北京师范大学南院</a:t>
            </a:r>
            <a:r>
              <a:rPr lang="en-US" altLang="zh-CN" sz="1400" kern="100" dirty="0">
                <a:ea typeface="仿宋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zh-CN" sz="1400" kern="100" dirty="0">
                <a:ea typeface="仿宋" panose="02010609060101010101" pitchFamily="49" charset="-122"/>
                <a:cs typeface="Times New Roman" panose="02020603050405020304" pitchFamily="18" charset="0"/>
              </a:rPr>
              <a:t>座校工会</a:t>
            </a:r>
            <a:r>
              <a:rPr lang="en-US" altLang="zh-CN" sz="1400" kern="100" dirty="0">
                <a:ea typeface="仿宋" panose="02010609060101010101" pitchFamily="49" charset="-122"/>
                <a:cs typeface="Times New Roman" panose="02020603050405020304" pitchFamily="18" charset="0"/>
              </a:rPr>
              <a:t>102</a:t>
            </a:r>
            <a:r>
              <a:rPr lang="zh-CN" altLang="zh-CN" sz="1400" kern="100" dirty="0">
                <a:ea typeface="仿宋" panose="02010609060101010101" pitchFamily="49" charset="-122"/>
                <a:cs typeface="Times New Roman" panose="02020603050405020304" pitchFamily="18" charset="0"/>
              </a:rPr>
              <a:t>办公室</a:t>
            </a:r>
            <a:endParaRPr lang="zh-CN" altLang="zh-CN" sz="14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8" name="图片 3" descr="C:\Users\zhanglb\Pictures\【最新版校工会微公号二维码】20201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2" y="4077323"/>
            <a:ext cx="3309491" cy="105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525213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3"/>
          <p:cNvSpPr/>
          <p:nvPr/>
        </p:nvSpPr>
        <p:spPr>
          <a:xfrm>
            <a:off x="1570789" y="1003867"/>
            <a:ext cx="300121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海纳百川、合作共赢</a:t>
            </a:r>
            <a:endParaRPr lang="en-US" altLang="zh-CN" sz="1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en-US" altLang="zh-CN" sz="1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校工会：内联外合、策划协调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教务部：教师评委、把关定准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宣传部：宣传报道、烘托气氛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教师工作部：专业培训、提升技能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学生工作部：学生观摩、育教交融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人才人事处：数据支撑、结果应用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25"/>
          <p:cNvSpPr txBox="1"/>
          <p:nvPr/>
        </p:nvSpPr>
        <p:spPr>
          <a:xfrm>
            <a:off x="891755" y="142812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spc="300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开放、跨界、创新</a:t>
            </a:r>
          </a:p>
        </p:txBody>
      </p:sp>
      <p:sp>
        <p:nvSpPr>
          <p:cNvPr id="44" name="TextBox 26"/>
          <p:cNvSpPr txBox="1"/>
          <p:nvPr/>
        </p:nvSpPr>
        <p:spPr>
          <a:xfrm>
            <a:off x="3945156" y="144010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Kozuka Gothic Pro R" panose="020B0400000000000000" pitchFamily="34" charset="-128"/>
                <a:cs typeface="Times New Roman" panose="02020603050405020304" pitchFamily="18" charset="0"/>
              </a:rPr>
              <a:t>Key Point 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Kozuka Gothic Pro R" panose="020B04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3850751" y="308320"/>
            <a:ext cx="0" cy="20859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rcRect l="9822" t="5720" r="9584" b="6815"/>
          <a:stretch>
            <a:fillRect/>
          </a:stretch>
        </p:blipFill>
        <p:spPr>
          <a:xfrm>
            <a:off x="7851458" y="94774"/>
            <a:ext cx="889159" cy="881539"/>
          </a:xfrm>
          <a:prstGeom prst="rect">
            <a:avLst/>
          </a:prstGeom>
        </p:spPr>
      </p:pic>
      <p:pic>
        <p:nvPicPr>
          <p:cNvPr id="49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55" y="4245595"/>
            <a:ext cx="5590845" cy="89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组合 49"/>
          <p:cNvGrpSpPr/>
          <p:nvPr/>
        </p:nvGrpSpPr>
        <p:grpSpPr>
          <a:xfrm>
            <a:off x="933269" y="841503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53" name="TextBox 80"/>
          <p:cNvSpPr txBox="1"/>
          <p:nvPr/>
        </p:nvSpPr>
        <p:spPr>
          <a:xfrm>
            <a:off x="894803" y="930890"/>
            <a:ext cx="700833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开放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933270" y="2913470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5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57" name="TextBox 80"/>
          <p:cNvSpPr txBox="1"/>
          <p:nvPr/>
        </p:nvSpPr>
        <p:spPr>
          <a:xfrm>
            <a:off x="897636" y="3025366"/>
            <a:ext cx="700833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跨界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57172" y="3054189"/>
            <a:ext cx="612643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1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交融互动、协同创新</a:t>
            </a:r>
            <a:endParaRPr lang="en-US" altLang="zh-CN" sz="1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en-US" altLang="zh-CN" sz="1600" b="1" dirty="0">
              <a:solidFill>
                <a:schemeClr val="tx2"/>
              </a:solidFill>
              <a:latin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青年教师教学沙龙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青年教师创新教研工作室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名师培育工作坊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艺术传媒学院形象设计师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永琪连锁店总监级美发师</a:t>
            </a:r>
            <a:endParaRPr lang="zh-CN" altLang="en-US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247DC9E-BB11-4771-8F27-AB7A4089828F}"/>
              </a:ext>
            </a:extLst>
          </p:cNvPr>
          <p:cNvSpPr txBox="1"/>
          <p:nvPr/>
        </p:nvSpPr>
        <p:spPr>
          <a:xfrm>
            <a:off x="4354644" y="1680975"/>
            <a:ext cx="4789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国际处：外籍专家、锦上添花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图书馆：</a:t>
            </a:r>
            <a:r>
              <a:rPr lang="en-US" altLang="zh-CN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设计、赋能增效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信息网络中心：网络直播、“一体两翼”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学部院系：党政工团、合力众推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指导团队：系列磨课传帮带，“蓝”育“青”，“青”更“蓝”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0335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3" grpId="0"/>
      <p:bldP spid="5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5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73003" y="203287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Kozuka Gothic Pro R" panose="020B0400000000000000" pitchFamily="34" charset="-128"/>
                <a:cs typeface="Times New Roman" panose="02020603050405020304" pitchFamily="18" charset="0"/>
              </a:rPr>
              <a:t>Main Contents</a:t>
            </a:r>
            <a:endParaRPr lang="zh-CN" altLang="en-US" spc="300" dirty="0">
              <a:latin typeface="Times New Roman" panose="02020603050405020304" pitchFamily="18" charset="0"/>
              <a:ea typeface="方正兰亭细黑_GBK" panose="020000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578941" y="283657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延时符</a:t>
            </a:r>
          </a:p>
        </p:txBody>
      </p:sp>
      <p:sp>
        <p:nvSpPr>
          <p:cNvPr id="47" name="燕尾形 46"/>
          <p:cNvSpPr/>
          <p:nvPr/>
        </p:nvSpPr>
        <p:spPr>
          <a:xfrm>
            <a:off x="2403045" y="2469188"/>
            <a:ext cx="816998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燕尾形 47"/>
          <p:cNvSpPr/>
          <p:nvPr/>
        </p:nvSpPr>
        <p:spPr>
          <a:xfrm>
            <a:off x="3123125" y="2469188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燕尾形 49"/>
          <p:cNvSpPr/>
          <p:nvPr/>
        </p:nvSpPr>
        <p:spPr>
          <a:xfrm>
            <a:off x="3843205" y="2469188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燕尾形 50"/>
          <p:cNvSpPr/>
          <p:nvPr/>
        </p:nvSpPr>
        <p:spPr>
          <a:xfrm>
            <a:off x="4537156" y="2469188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3" name="直接连接符 52"/>
          <p:cNvCxnSpPr/>
          <p:nvPr/>
        </p:nvCxnSpPr>
        <p:spPr>
          <a:xfrm flipH="1">
            <a:off x="3123125" y="2161560"/>
            <a:ext cx="3431" cy="31417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>
            <a:off x="2402887" y="1437945"/>
            <a:ext cx="158" cy="101291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 flipV="1">
            <a:off x="4938124" y="3361920"/>
            <a:ext cx="29068" cy="94606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 flipV="1">
            <a:off x="3868182" y="3360330"/>
            <a:ext cx="1920" cy="29679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五边形 56"/>
          <p:cNvSpPr/>
          <p:nvPr/>
        </p:nvSpPr>
        <p:spPr>
          <a:xfrm>
            <a:off x="1466941" y="2461772"/>
            <a:ext cx="5904655" cy="892732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6" rIns="91431" bIns="45716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187020" y="993758"/>
            <a:ext cx="3037214" cy="444187"/>
            <a:chOff x="814328" y="3219334"/>
            <a:chExt cx="2617604" cy="432536"/>
          </a:xfrm>
        </p:grpSpPr>
        <p:grpSp>
          <p:nvGrpSpPr>
            <p:cNvPr id="60" name="组合 59"/>
            <p:cNvGrpSpPr/>
            <p:nvPr/>
          </p:nvGrpSpPr>
          <p:grpSpPr>
            <a:xfrm>
              <a:off x="814328" y="3219334"/>
              <a:ext cx="2617604" cy="432536"/>
              <a:chOff x="2173927" y="3285519"/>
              <a:chExt cx="3321497" cy="548848"/>
            </a:xfrm>
          </p:grpSpPr>
          <p:grpSp>
            <p:nvGrpSpPr>
              <p:cNvPr id="62" name="组合 61"/>
              <p:cNvGrpSpPr/>
              <p:nvPr/>
            </p:nvGrpSpPr>
            <p:grpSpPr>
              <a:xfrm>
                <a:off x="2173927" y="3285519"/>
                <a:ext cx="3321497" cy="548848"/>
                <a:chOff x="4304043" y="1286668"/>
                <a:chExt cx="740657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4" name="圆角矩形 63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5" name="圆角矩形 64"/>
                <p:cNvSpPr/>
                <p:nvPr/>
              </p:nvSpPr>
              <p:spPr>
                <a:xfrm>
                  <a:off x="4351923" y="1373340"/>
                  <a:ext cx="7358694" cy="2584448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63" name="椭圆 62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1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1201410" y="3330705"/>
              <a:ext cx="2171434" cy="2397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600" dirty="0">
                  <a:solidFill>
                    <a:srgbClr val="C00000"/>
                  </a:solidFill>
                  <a:latin typeface="Times New Roman" panose="02020603050405020304" pitchFamily="18" charset="0"/>
                  <a:ea typeface="Kozuka Gothic Pro R" panose="020B0400000000000000" pitchFamily="34" charset="-128"/>
                  <a:cs typeface="Times New Roman" panose="02020603050405020304" pitchFamily="18" charset="0"/>
                </a:rPr>
                <a:t>Why</a:t>
              </a:r>
              <a:r>
                <a:rPr lang="en-US" altLang="zh-CN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宋体" panose="02010600030101010101" pitchFamily="2" charset="-122"/>
                </a:rPr>
                <a:t>——</a:t>
              </a:r>
              <a:r>
                <a:rPr lang="zh-CN" altLang="en-US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宋体" panose="02010600030101010101" pitchFamily="2" charset="-122"/>
                </a:rPr>
                <a:t>我们是谁，将去何方</a:t>
              </a: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656899" y="3657121"/>
            <a:ext cx="3145255" cy="444187"/>
            <a:chOff x="814325" y="3219334"/>
            <a:chExt cx="3062749" cy="432536"/>
          </a:xfrm>
        </p:grpSpPr>
        <p:grpSp>
          <p:nvGrpSpPr>
            <p:cNvPr id="67" name="组合 66"/>
            <p:cNvGrpSpPr/>
            <p:nvPr/>
          </p:nvGrpSpPr>
          <p:grpSpPr>
            <a:xfrm>
              <a:off x="814325" y="3219334"/>
              <a:ext cx="3062749" cy="432536"/>
              <a:chOff x="2173923" y="3285519"/>
              <a:chExt cx="3886345" cy="548848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2173923" y="3285519"/>
                <a:ext cx="3886345" cy="548848"/>
                <a:chOff x="4304035" y="1286668"/>
                <a:chExt cx="8666119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1" name="圆角矩形 70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2" name="圆角矩形 71"/>
                <p:cNvSpPr/>
                <p:nvPr/>
              </p:nvSpPr>
              <p:spPr>
                <a:xfrm>
                  <a:off x="4351919" y="1373340"/>
                  <a:ext cx="8618235" cy="2584448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70" name="椭圆 69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solidFill>
                      <a:prstClr val="white"/>
                    </a:solidFill>
                    <a:latin typeface="Calibri"/>
                    <a:ea typeface="宋体" panose="02010600030101010101" pitchFamily="2" charset="-122"/>
                  </a:rPr>
                  <a:t>3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213773" y="3318607"/>
              <a:ext cx="2627457" cy="2397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600" dirty="0">
                  <a:solidFill>
                    <a:srgbClr val="C00000"/>
                  </a:solidFill>
                  <a:latin typeface="Times New Roman" panose="02020603050405020304" pitchFamily="18" charset="0"/>
                  <a:ea typeface="Kozuka Gothic Pro R" panose="020B0400000000000000" pitchFamily="34" charset="-128"/>
                  <a:cs typeface="Times New Roman" panose="02020603050405020304" pitchFamily="18" charset="0"/>
                </a:rPr>
                <a:t>Key Point</a:t>
              </a:r>
              <a:r>
                <a:rPr lang="en-US" altLang="zh-CN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宋体" panose="02010600030101010101" pitchFamily="2" charset="-122"/>
                </a:rPr>
                <a:t>——</a:t>
              </a:r>
              <a:r>
                <a:rPr lang="zh-CN" altLang="en-US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宋体" panose="02010600030101010101" pitchFamily="2" charset="-122"/>
                </a:rPr>
                <a:t>开放、跨界、创新</a:t>
              </a: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866024" y="1727339"/>
            <a:ext cx="2657608" cy="444187"/>
            <a:chOff x="814328" y="3219334"/>
            <a:chExt cx="2587897" cy="432536"/>
          </a:xfrm>
        </p:grpSpPr>
        <p:grpSp>
          <p:nvGrpSpPr>
            <p:cNvPr id="74" name="组合 73"/>
            <p:cNvGrpSpPr/>
            <p:nvPr/>
          </p:nvGrpSpPr>
          <p:grpSpPr>
            <a:xfrm>
              <a:off x="814328" y="3219334"/>
              <a:ext cx="2587897" cy="432536"/>
              <a:chOff x="2173927" y="3285519"/>
              <a:chExt cx="3283801" cy="548848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2173927" y="3285519"/>
                <a:ext cx="3283801" cy="548848"/>
                <a:chOff x="4304043" y="1286668"/>
                <a:chExt cx="7322513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圆角矩形 77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" name="圆角矩形 78"/>
                <p:cNvSpPr/>
                <p:nvPr/>
              </p:nvSpPr>
              <p:spPr>
                <a:xfrm>
                  <a:off x="4351922" y="1373340"/>
                  <a:ext cx="7274634" cy="2584448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77" name="椭圆 76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solidFill>
                      <a:prstClr val="white"/>
                    </a:solidFill>
                    <a:latin typeface="Calibri"/>
                    <a:ea typeface="宋体" panose="02010600030101010101" pitchFamily="2" charset="-122"/>
                  </a:rPr>
                  <a:t>2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239094" y="3330918"/>
              <a:ext cx="2079031" cy="2397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600" dirty="0">
                  <a:solidFill>
                    <a:srgbClr val="C00000"/>
                  </a:solidFill>
                  <a:latin typeface="Times New Roman" panose="02020603050405020304" pitchFamily="18" charset="0"/>
                  <a:ea typeface="Kozuka Gothic Pro R" panose="020B0400000000000000" pitchFamily="34" charset="-128"/>
                  <a:cs typeface="Times New Roman" panose="02020603050405020304" pitchFamily="18" charset="0"/>
                </a:rPr>
                <a:t>What</a:t>
              </a:r>
              <a:r>
                <a:rPr lang="en-US" altLang="zh-CN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宋体" panose="02010600030101010101" pitchFamily="2" charset="-122"/>
                </a:rPr>
                <a:t>——</a:t>
              </a:r>
              <a:r>
                <a:rPr lang="zh-CN" altLang="en-US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宋体" panose="02010600030101010101" pitchFamily="2" charset="-122"/>
                </a:rPr>
                <a:t>我们努力了什么</a:t>
              </a:r>
              <a:endPara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722100" y="4307988"/>
            <a:ext cx="2327891" cy="444187"/>
            <a:chOff x="814328" y="3219334"/>
            <a:chExt cx="2266828" cy="432536"/>
          </a:xfrm>
        </p:grpSpPr>
        <p:grpSp>
          <p:nvGrpSpPr>
            <p:cNvPr id="81" name="组合 80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5" name="圆角矩形 84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6" name="圆角矩形 85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4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1154485" y="3336059"/>
              <a:ext cx="1926671" cy="2397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600" dirty="0">
                  <a:solidFill>
                    <a:srgbClr val="C00000"/>
                  </a:solidFill>
                  <a:latin typeface="Times New Roman" panose="02020603050405020304" pitchFamily="18" charset="0"/>
                  <a:ea typeface="Kozuka Gothic Pro R" panose="020B0400000000000000" pitchFamily="34" charset="-128"/>
                  <a:cs typeface="Times New Roman" panose="02020603050405020304" pitchFamily="18" charset="0"/>
                </a:rPr>
                <a:t>Vision</a:t>
              </a:r>
              <a:r>
                <a:rPr lang="en-US" altLang="zh-CN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宋体" panose="02010600030101010101" pitchFamily="2" charset="-122"/>
                </a:rPr>
                <a:t>——</a:t>
              </a:r>
              <a:r>
                <a:rPr lang="zh-CN" altLang="en-US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宋体" panose="02010600030101010101" pitchFamily="2" charset="-122"/>
                </a:rPr>
                <a:t>我们的征途</a:t>
              </a:r>
            </a:p>
          </p:txBody>
        </p:sp>
      </p:grpSp>
      <p:grpSp>
        <p:nvGrpSpPr>
          <p:cNvPr id="87" name="组合 86"/>
          <p:cNvGrpSpPr>
            <a:grpSpLocks noChangeAspect="1"/>
          </p:cNvGrpSpPr>
          <p:nvPr/>
        </p:nvGrpSpPr>
        <p:grpSpPr>
          <a:xfrm>
            <a:off x="6003512" y="1993684"/>
            <a:ext cx="1698901" cy="1620807"/>
            <a:chOff x="3197225" y="3458369"/>
            <a:chExt cx="533400" cy="487363"/>
          </a:xfrm>
          <a:solidFill>
            <a:srgbClr val="C00000"/>
          </a:solidFill>
        </p:grpSpPr>
        <p:sp>
          <p:nvSpPr>
            <p:cNvPr id="88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21297" y="105839"/>
            <a:ext cx="156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主要内容</a:t>
            </a: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>
          <a:blip r:embed="rId5"/>
          <a:srcRect l="9822" t="5720" r="9584" b="6815"/>
          <a:stretch>
            <a:fillRect/>
          </a:stretch>
        </p:blipFill>
        <p:spPr>
          <a:xfrm>
            <a:off x="7851458" y="94774"/>
            <a:ext cx="889159" cy="881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849382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49" grpId="0"/>
      <p:bldP spid="47" grpId="0" animBg="1"/>
      <p:bldP spid="48" grpId="0" animBg="1"/>
      <p:bldP spid="50" grpId="0" animBg="1"/>
      <p:bldP spid="51" grpId="0" animBg="1"/>
      <p:bldP spid="5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137426"/>
            <a:ext cx="617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spc="30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北师大青教赛的传承发展</a:t>
            </a:r>
          </a:p>
        </p:txBody>
      </p:sp>
      <p:sp>
        <p:nvSpPr>
          <p:cNvPr id="43" name="椭圆 34"/>
          <p:cNvSpPr/>
          <p:nvPr/>
        </p:nvSpPr>
        <p:spPr>
          <a:xfrm rot="5400000" flipV="1">
            <a:off x="6909553" y="3010963"/>
            <a:ext cx="1163726" cy="147637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4" name="组合 43"/>
          <p:cNvGrpSpPr/>
          <p:nvPr/>
        </p:nvGrpSpPr>
        <p:grpSpPr>
          <a:xfrm rot="5400000">
            <a:off x="1231410" y="1071162"/>
            <a:ext cx="1146479" cy="14895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延时符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2872660" y="1327501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2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08957" y="3179740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1" name="圆角矩形 30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solidFill>
              <a:srgbClr val="1A3F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3" name="TextBox 23"/>
          <p:cNvSpPr>
            <a:spLocks noChangeArrowheads="1"/>
          </p:cNvSpPr>
          <p:nvPr/>
        </p:nvSpPr>
        <p:spPr bwMode="auto">
          <a:xfrm>
            <a:off x="3265282" y="1527400"/>
            <a:ext cx="469810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/>
            <a:r>
              <a:rPr lang="zh-CN" altLang="zh-CN" sz="1400" b="1" dirty="0">
                <a:latin typeface="+mn-ea"/>
              </a:rPr>
              <a:t>自</a:t>
            </a:r>
            <a:r>
              <a:rPr lang="en-US" altLang="zh-CN" sz="1400" b="1" dirty="0">
                <a:latin typeface="+mn-ea"/>
              </a:rPr>
              <a:t>1991</a:t>
            </a:r>
            <a:r>
              <a:rPr lang="zh-CN" altLang="zh-CN" sz="1400" b="1" dirty="0">
                <a:latin typeface="+mn-ea"/>
              </a:rPr>
              <a:t>年我校举办首届青年教师基本功大赛以来，迄今已举办</a:t>
            </a:r>
            <a:r>
              <a:rPr lang="en-US" altLang="zh-CN" sz="1400" b="1" dirty="0">
                <a:latin typeface="+mn-ea"/>
              </a:rPr>
              <a:t>16</a:t>
            </a:r>
            <a:r>
              <a:rPr lang="zh-CN" altLang="zh-CN" sz="1400" b="1" dirty="0">
                <a:latin typeface="+mn-ea"/>
              </a:rPr>
              <a:t>届比赛。据统计，获奖的青年教师</a:t>
            </a:r>
            <a:r>
              <a:rPr lang="en-US" altLang="zh-CN" sz="1400" b="1" dirty="0">
                <a:latin typeface="+mn-ea"/>
              </a:rPr>
              <a:t>600</a:t>
            </a:r>
            <a:r>
              <a:rPr lang="zh-CN" altLang="zh-CN" sz="1400" b="1" dirty="0">
                <a:latin typeface="+mn-ea"/>
              </a:rPr>
              <a:t>余名，涌现出李山、于丹、康震等知名学者</a:t>
            </a:r>
            <a:r>
              <a:rPr lang="zh-CN" altLang="en-US" sz="1400" b="1" dirty="0">
                <a:latin typeface="+mn-ea"/>
              </a:rPr>
              <a:t>和</a:t>
            </a:r>
            <a:r>
              <a:rPr lang="zh-CN" altLang="zh-CN" sz="1400" b="1" dirty="0">
                <a:latin typeface="+mn-ea"/>
              </a:rPr>
              <a:t>教学科研人才</a:t>
            </a:r>
            <a:r>
              <a:rPr lang="zh-CN" altLang="en-US" sz="1400" b="1" dirty="0">
                <a:latin typeface="+mn-ea"/>
              </a:rPr>
              <a:t>，李芒、王静爱、刘美凤、王立军、孟琢等北京青教赛优秀指导教师。</a:t>
            </a:r>
            <a:endParaRPr lang="en-US" altLang="zh-CN" sz="1400" b="1" dirty="0">
              <a:latin typeface="+mn-ea"/>
            </a:endParaRPr>
          </a:p>
        </p:txBody>
      </p:sp>
      <p:sp>
        <p:nvSpPr>
          <p:cNvPr id="38" name="TextBox 24"/>
          <p:cNvSpPr>
            <a:spLocks noChangeArrowheads="1"/>
          </p:cNvSpPr>
          <p:nvPr/>
        </p:nvSpPr>
        <p:spPr bwMode="auto">
          <a:xfrm>
            <a:off x="1207482" y="1446602"/>
            <a:ext cx="874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人才辈出</a:t>
            </a:r>
          </a:p>
        </p:txBody>
      </p:sp>
      <p:sp>
        <p:nvSpPr>
          <p:cNvPr id="39" name="TextBox 31"/>
          <p:cNvSpPr>
            <a:spLocks noChangeArrowheads="1"/>
          </p:cNvSpPr>
          <p:nvPr/>
        </p:nvSpPr>
        <p:spPr bwMode="auto">
          <a:xfrm>
            <a:off x="7219951" y="3350895"/>
            <a:ext cx="874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颇丰</a:t>
            </a:r>
          </a:p>
        </p:txBody>
      </p:sp>
      <p:sp>
        <p:nvSpPr>
          <p:cNvPr id="40" name="TextBox 25"/>
          <p:cNvSpPr>
            <a:spLocks noChangeArrowheads="1"/>
          </p:cNvSpPr>
          <p:nvPr/>
        </p:nvSpPr>
        <p:spPr bwMode="auto">
          <a:xfrm>
            <a:off x="1249089" y="3469025"/>
            <a:ext cx="4781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just"/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在历届比赛一等奖获奖者中有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50</a:t>
            </a:r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余人分别入选各类高层次人才；获得全国和北京市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“</a:t>
            </a:r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教学名师奖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”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、</a:t>
            </a:r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北京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市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“</a:t>
            </a:r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教育创新标兵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”“</a:t>
            </a:r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师德标兵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”</a:t>
            </a:r>
            <a:r>
              <a:rPr lang="zh-CN" altLang="zh-CN" sz="1400" dirty="0">
                <a:solidFill>
                  <a:schemeClr val="bg1"/>
                </a:solidFill>
                <a:latin typeface="+mn-ea"/>
              </a:rPr>
              <a:t>称号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。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rcRect l="9822" t="5720" r="9584" b="6815"/>
          <a:stretch>
            <a:fillRect/>
          </a:stretch>
        </p:blipFill>
        <p:spPr>
          <a:xfrm>
            <a:off x="7804070" y="101808"/>
            <a:ext cx="889159" cy="881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319528"/>
      </p:ext>
    </p:extLst>
  </p:cSld>
  <p:clrMapOvr>
    <a:masterClrMapping/>
  </p:clrMapOvr>
  <p:transition spd="slow" advTm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43" grpId="0" animBg="1"/>
          <p:bldP spid="75" grpId="0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43" grpId="0" animBg="1"/>
          <p:bldP spid="75" grpId="0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rcRect l="9822" t="5720" r="9584" b="6815"/>
          <a:stretch>
            <a:fillRect/>
          </a:stretch>
        </p:blipFill>
        <p:spPr>
          <a:xfrm>
            <a:off x="7851458" y="94774"/>
            <a:ext cx="889159" cy="8815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918" y="3084485"/>
            <a:ext cx="3110150" cy="1909045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8357" y="962289"/>
            <a:ext cx="2004371" cy="1789992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930" y="928898"/>
            <a:ext cx="2571700" cy="1926772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延时符</a:t>
            </a: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0712" y="962289"/>
            <a:ext cx="2430798" cy="1619565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椭圆 20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908957" y="137426"/>
            <a:ext cx="617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北师大青教赛的传承发展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8390" y="3084485"/>
            <a:ext cx="3063120" cy="1861292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组合 29"/>
          <p:cNvGrpSpPr/>
          <p:nvPr/>
        </p:nvGrpSpPr>
        <p:grpSpPr bwMode="auto">
          <a:xfrm>
            <a:off x="872973" y="2470627"/>
            <a:ext cx="2623375" cy="346473"/>
            <a:chOff x="3421773" y="255884"/>
            <a:chExt cx="1566916" cy="346513"/>
          </a:xfrm>
        </p:grpSpPr>
        <p:sp>
          <p:nvSpPr>
            <p:cNvPr id="31" name="圆角矩形 48"/>
            <p:cNvSpPr/>
            <p:nvPr/>
          </p:nvSpPr>
          <p:spPr>
            <a:xfrm>
              <a:off x="3452191" y="255884"/>
              <a:ext cx="1493189" cy="346513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i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27"/>
            <p:cNvSpPr txBox="1"/>
            <p:nvPr/>
          </p:nvSpPr>
          <p:spPr>
            <a:xfrm>
              <a:off x="3421773" y="291322"/>
              <a:ext cx="1566916" cy="2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1988</a:t>
              </a:r>
              <a:r>
                <a:rPr lang="zh-CN" altLang="en-US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年</a:t>
              </a:r>
              <a:r>
                <a:rPr lang="en-US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12</a:t>
              </a:r>
              <a:r>
                <a:rPr lang="zh-CN" altLang="en-US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月，举办首届青年教师板书比赛。</a:t>
              </a:r>
              <a:endParaRPr lang="zh-CN" altLang="zh-CN" sz="1000" b="1" dirty="0">
                <a:solidFill>
                  <a:srgbClr val="5596A7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 bwMode="auto">
          <a:xfrm>
            <a:off x="3603378" y="2436960"/>
            <a:ext cx="2141041" cy="400110"/>
            <a:chOff x="3440915" y="249332"/>
            <a:chExt cx="1516805" cy="400156"/>
          </a:xfrm>
        </p:grpSpPr>
        <p:sp>
          <p:nvSpPr>
            <p:cNvPr id="35" name="圆角矩形 48"/>
            <p:cNvSpPr/>
            <p:nvPr/>
          </p:nvSpPr>
          <p:spPr>
            <a:xfrm>
              <a:off x="3452191" y="255884"/>
              <a:ext cx="1493189" cy="346513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i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27"/>
            <p:cNvSpPr txBox="1"/>
            <p:nvPr/>
          </p:nvSpPr>
          <p:spPr>
            <a:xfrm>
              <a:off x="3440915" y="249332"/>
              <a:ext cx="1516805" cy="400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1991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年</a:t>
              </a:r>
              <a:r>
                <a:rPr lang="en-US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5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月，举办首届青年教师教学基本功比赛。</a:t>
              </a:r>
            </a:p>
          </p:txBody>
        </p:sp>
      </p:grpSp>
      <p:grpSp>
        <p:nvGrpSpPr>
          <p:cNvPr id="38" name="组合 37"/>
          <p:cNvGrpSpPr/>
          <p:nvPr/>
        </p:nvGrpSpPr>
        <p:grpSpPr bwMode="auto">
          <a:xfrm>
            <a:off x="5917649" y="2415628"/>
            <a:ext cx="2549836" cy="400110"/>
            <a:chOff x="3386847" y="26789"/>
            <a:chExt cx="1539046" cy="393330"/>
          </a:xfrm>
        </p:grpSpPr>
        <p:sp>
          <p:nvSpPr>
            <p:cNvPr id="39" name="圆角矩形 48"/>
            <p:cNvSpPr/>
            <p:nvPr/>
          </p:nvSpPr>
          <p:spPr>
            <a:xfrm>
              <a:off x="3386847" y="52473"/>
              <a:ext cx="1493189" cy="346513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b="1" i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27"/>
            <p:cNvSpPr txBox="1"/>
            <p:nvPr/>
          </p:nvSpPr>
          <p:spPr>
            <a:xfrm>
              <a:off x="3412839" y="26789"/>
              <a:ext cx="1513054" cy="39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2000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年，于丹老师参加北京市第三届</a:t>
              </a:r>
              <a:r>
                <a:rPr lang="zh-CN" altLang="en-US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青教赛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，获文科组一等奖。</a:t>
              </a:r>
            </a:p>
          </p:txBody>
        </p:sp>
      </p:grpSp>
      <p:grpSp>
        <p:nvGrpSpPr>
          <p:cNvPr id="41" name="组合 40"/>
          <p:cNvGrpSpPr/>
          <p:nvPr/>
        </p:nvGrpSpPr>
        <p:grpSpPr bwMode="auto">
          <a:xfrm>
            <a:off x="5285289" y="4693498"/>
            <a:ext cx="3257820" cy="405340"/>
            <a:chOff x="3487304" y="-120389"/>
            <a:chExt cx="1521326" cy="600235"/>
          </a:xfrm>
        </p:grpSpPr>
        <p:sp>
          <p:nvSpPr>
            <p:cNvPr id="42" name="圆角矩形 48"/>
            <p:cNvSpPr/>
            <p:nvPr/>
          </p:nvSpPr>
          <p:spPr>
            <a:xfrm>
              <a:off x="3487304" y="-109318"/>
              <a:ext cx="1493189" cy="578095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i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27"/>
            <p:cNvSpPr txBox="1"/>
            <p:nvPr/>
          </p:nvSpPr>
          <p:spPr>
            <a:xfrm>
              <a:off x="3492946" y="-120389"/>
              <a:ext cx="1515684" cy="600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2020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年</a:t>
              </a:r>
              <a:r>
                <a:rPr lang="en-US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11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月，北京市教育工会主席</a:t>
              </a:r>
              <a:r>
                <a:rPr lang="zh-CN" altLang="en-US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宋丽静考察文学院职工小家和青教赛工作。</a:t>
              </a:r>
              <a:endParaRPr lang="zh-CN" altLang="zh-CN" sz="1000" b="1" dirty="0">
                <a:solidFill>
                  <a:srgbClr val="5596A7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 bwMode="auto">
          <a:xfrm>
            <a:off x="916167" y="4701952"/>
            <a:ext cx="3262851" cy="416544"/>
            <a:chOff x="3272808" y="-76735"/>
            <a:chExt cx="1677469" cy="370324"/>
          </a:xfrm>
        </p:grpSpPr>
        <p:sp>
          <p:nvSpPr>
            <p:cNvPr id="45" name="圆角矩形 48"/>
            <p:cNvSpPr/>
            <p:nvPr/>
          </p:nvSpPr>
          <p:spPr>
            <a:xfrm>
              <a:off x="3272808" y="-76735"/>
              <a:ext cx="1615802" cy="346513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i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27"/>
            <p:cNvSpPr txBox="1"/>
            <p:nvPr/>
          </p:nvSpPr>
          <p:spPr>
            <a:xfrm>
              <a:off x="3276784" y="-62125"/>
              <a:ext cx="1673493" cy="355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2016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年</a:t>
              </a:r>
              <a:r>
                <a:rPr lang="en-US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11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月，北京市教育工会主席张锦，董奇校长、李晓兵副书记等领导现场观摩</a:t>
              </a:r>
              <a:r>
                <a:rPr lang="zh-CN" altLang="en-US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北师大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第十五届</a:t>
              </a:r>
              <a:r>
                <a:rPr lang="zh-CN" altLang="en-US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青教赛</a:t>
              </a:r>
              <a:r>
                <a:rPr lang="zh-CN" altLang="zh-CN" sz="1000" b="1" dirty="0">
                  <a:solidFill>
                    <a:srgbClr val="5596A7"/>
                  </a:solidFill>
                  <a:latin typeface="微软雅黑" panose="020B0503020204020204" pitchFamily="34" charset="-122"/>
                </a:rPr>
                <a:t>。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34137093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957" y="137426"/>
            <a:ext cx="617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F497D">
                    <a:lumMod val="75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全国高校青教赛实例  </a:t>
            </a:r>
            <a:r>
              <a:rPr lang="zh-CN" altLang="en-US" sz="2000" b="1" spc="300" dirty="0">
                <a:solidFill>
                  <a:srgbClr val="1F497D">
                    <a:lumMod val="75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文学院</a:t>
            </a:r>
            <a:r>
              <a:rPr lang="zh-CN" altLang="en-US" sz="2400" b="1" spc="300" dirty="0">
                <a:solidFill>
                  <a:srgbClr val="1F497D">
                    <a:lumMod val="75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000" b="1" spc="300" dirty="0">
                <a:solidFill>
                  <a:srgbClr val="1F497D">
                    <a:lumMod val="75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孟琢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延时符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rcRect l="9822" t="5720" r="9584" b="6815"/>
          <a:stretch>
            <a:fillRect/>
          </a:stretch>
        </p:blipFill>
        <p:spPr>
          <a:xfrm>
            <a:off x="7851458" y="94774"/>
            <a:ext cx="889159" cy="881539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07170" y="1447703"/>
            <a:ext cx="6768014" cy="1616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2</a:t>
            </a:r>
            <a:r>
              <a:rPr kumimoji="0" lang="zh-CN" altLang="en-US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个月的集中准备，</a:t>
            </a:r>
            <a:r>
              <a:rPr kumimoji="0" lang="en-US" altLang="zh-CN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20</a:t>
            </a:r>
            <a:r>
              <a:rPr kumimoji="0" lang="zh-CN" altLang="en-US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讲完整的教学设计，</a:t>
            </a:r>
            <a:r>
              <a:rPr kumimoji="0" lang="en-US" altLang="zh-CN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1</a:t>
            </a:r>
            <a:r>
              <a:rPr kumimoji="0" lang="zh-CN" altLang="en-US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次关键性的教学培训</a:t>
            </a:r>
            <a:r>
              <a:rPr lang="zh-CN" altLang="en-US" sz="1000" b="1" spc="300" noProof="0" dirty="0">
                <a:solidFill>
                  <a:schemeClr val="tx2"/>
                </a:solidFill>
                <a:latin typeface="+mn-ea"/>
              </a:rPr>
              <a:t>。</a:t>
            </a:r>
            <a:endParaRPr kumimoji="0" lang="en-US" altLang="zh-CN" sz="10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领导重视：各级领导高度重视，多次组织专家听课，特别是李芒老师给予多次悉心指导。</a:t>
            </a:r>
            <a:endParaRPr kumimoji="0" lang="en-US" altLang="zh-CN" sz="10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团队支持：古汉语团队多名资深教师不吝赐教，形成合力，为我提供了精妙的教学思路。</a:t>
            </a:r>
            <a:endParaRPr kumimoji="0" lang="en-US" altLang="zh-CN" sz="10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备赛期间，从课程设计到幻灯片制作，都经历了“脱胎换骨”的变化。平时备课不会花这么多时间去考虑幻灯片的设计，教学的设计也是一次次的雕琢。</a:t>
            </a:r>
            <a:endParaRPr kumimoji="0" lang="en-US" altLang="zh-CN" sz="10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</a:rPr>
              <a:t>大学课堂不仅仅是传授知识，还是学术前沿与课堂教学的紧密结合，更是价值塑造、能力培养和知识传授的有机统一。练好内功不光为自己，更为学生和职业操守。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05" y="3156932"/>
            <a:ext cx="2577328" cy="1889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7"/>
          <p:cNvSpPr txBox="1"/>
          <p:nvPr/>
        </p:nvSpPr>
        <p:spPr>
          <a:xfrm>
            <a:off x="3189054" y="3503195"/>
            <a:ext cx="2036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全国青教赛一等奖、北京青教赛一等奖、北师大青教赛一等奖获得者孟琢：在教学中安放生命的价值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211" y="3089132"/>
            <a:ext cx="3186942" cy="1957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256F7C7C-5CA0-4135-BD57-08848C4DE1DE}"/>
              </a:ext>
            </a:extLst>
          </p:cNvPr>
          <p:cNvGrpSpPr/>
          <p:nvPr/>
        </p:nvGrpSpPr>
        <p:grpSpPr bwMode="auto">
          <a:xfrm>
            <a:off x="651977" y="745815"/>
            <a:ext cx="7154903" cy="576863"/>
            <a:chOff x="3376173" y="234787"/>
            <a:chExt cx="1618228" cy="346512"/>
          </a:xfrm>
        </p:grpSpPr>
        <p:sp>
          <p:nvSpPr>
            <p:cNvPr id="12" name="圆角矩形 48">
              <a:extLst>
                <a:ext uri="{FF2B5EF4-FFF2-40B4-BE49-F238E27FC236}">
                  <a16:creationId xmlns:a16="http://schemas.microsoft.com/office/drawing/2014/main" id="{AE77ACD8-DE54-41D0-BDBC-1ECDB6DC77B4}"/>
                </a:ext>
              </a:extLst>
            </p:cNvPr>
            <p:cNvSpPr/>
            <p:nvPr/>
          </p:nvSpPr>
          <p:spPr>
            <a:xfrm>
              <a:off x="3376173" y="234787"/>
              <a:ext cx="1608146" cy="346512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i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7">
              <a:extLst>
                <a:ext uri="{FF2B5EF4-FFF2-40B4-BE49-F238E27FC236}">
                  <a16:creationId xmlns:a16="http://schemas.microsoft.com/office/drawing/2014/main" id="{404E7226-4185-496C-9E9F-596EAFDCDA89}"/>
                </a:ext>
              </a:extLst>
            </p:cNvPr>
            <p:cNvSpPr txBox="1"/>
            <p:nvPr/>
          </p:nvSpPr>
          <p:spPr>
            <a:xfrm>
              <a:off x="3388656" y="249453"/>
              <a:ext cx="1605745" cy="317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  <a:defRPr/>
              </a:pPr>
              <a:r>
                <a:rPr lang="zh-CN" altLang="en-US" sz="11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全国高校青年教师教学竞赛自</a:t>
              </a:r>
              <a:r>
                <a:rPr lang="en-US" altLang="zh-CN" sz="11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2012</a:t>
              </a:r>
              <a:r>
                <a:rPr lang="zh-CN" altLang="en-US" sz="11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年举办首届以来，迄今共举办</a:t>
              </a:r>
              <a:r>
                <a:rPr lang="en-US" altLang="zh-CN" sz="11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5</a:t>
              </a:r>
              <a:r>
                <a:rPr lang="zh-CN" altLang="en-US" sz="11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届比赛。其中，北师大文学院孟琢老师，荣获</a:t>
              </a:r>
              <a:r>
                <a:rPr lang="en-US" altLang="zh-CN" sz="11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2014</a:t>
              </a:r>
              <a:r>
                <a:rPr lang="zh-CN" altLang="en-US" sz="11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年第二届全国高校青年教师教学竞赛人文社会科学组一等奖。</a:t>
              </a:r>
              <a:endParaRPr lang="zh-CN" altLang="zh-CN" sz="1100" b="1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3359171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rcRect l="9822" t="5720" r="9584" b="6815"/>
          <a:stretch>
            <a:fillRect/>
          </a:stretch>
        </p:blipFill>
        <p:spPr>
          <a:xfrm>
            <a:off x="7851458" y="94774"/>
            <a:ext cx="889159" cy="881539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延时符</a:t>
            </a:r>
          </a:p>
        </p:txBody>
      </p:sp>
      <p:sp>
        <p:nvSpPr>
          <p:cNvPr id="21" name="椭圆 20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908957" y="137426"/>
            <a:ext cx="617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北师大获得</a:t>
            </a:r>
            <a:r>
              <a:rPr lang="zh-CN" altLang="en-US" sz="2400" b="1" spc="300" dirty="0">
                <a:solidFill>
                  <a:srgbClr val="1F497D">
                    <a:lumMod val="75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北京市青</a:t>
            </a: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教赛奖项统计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367CB1D-40F1-4E37-AE36-5F93E873D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57" y="672775"/>
            <a:ext cx="4017088" cy="3662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D948EDA-0706-4228-8034-764A77CAB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346" y="987726"/>
            <a:ext cx="4208272" cy="3347881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34918BD7-FA2B-4FB5-8F05-A933D4F4B2DF}"/>
              </a:ext>
            </a:extLst>
          </p:cNvPr>
          <p:cNvGrpSpPr/>
          <p:nvPr/>
        </p:nvGrpSpPr>
        <p:grpSpPr bwMode="auto">
          <a:xfrm>
            <a:off x="216963" y="4480405"/>
            <a:ext cx="8818125" cy="553998"/>
            <a:chOff x="3391100" y="226161"/>
            <a:chExt cx="1608146" cy="405961"/>
          </a:xfrm>
        </p:grpSpPr>
        <p:sp>
          <p:nvSpPr>
            <p:cNvPr id="48" name="圆角矩形 48">
              <a:extLst>
                <a:ext uri="{FF2B5EF4-FFF2-40B4-BE49-F238E27FC236}">
                  <a16:creationId xmlns:a16="http://schemas.microsoft.com/office/drawing/2014/main" id="{29ADACE9-643C-41BB-865F-77B4A471BFD0}"/>
                </a:ext>
              </a:extLst>
            </p:cNvPr>
            <p:cNvSpPr/>
            <p:nvPr/>
          </p:nvSpPr>
          <p:spPr>
            <a:xfrm>
              <a:off x="3391100" y="255885"/>
              <a:ext cx="1608146" cy="346512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8900000" scaled="1"/>
              <a:tileRect/>
            </a:gradFill>
            <a:ln w="1905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i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27">
              <a:extLst>
                <a:ext uri="{FF2B5EF4-FFF2-40B4-BE49-F238E27FC236}">
                  <a16:creationId xmlns:a16="http://schemas.microsoft.com/office/drawing/2014/main" id="{71629695-4A41-4AEE-909A-DD151A3F91AC}"/>
                </a:ext>
              </a:extLst>
            </p:cNvPr>
            <p:cNvSpPr txBox="1"/>
            <p:nvPr/>
          </p:nvSpPr>
          <p:spPr>
            <a:xfrm>
              <a:off x="3394704" y="226161"/>
              <a:ext cx="1600938" cy="405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北京师范大学</a:t>
              </a:r>
              <a:r>
                <a:rPr lang="zh-CN" altLang="zh-CN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承办</a:t>
              </a:r>
              <a:r>
                <a:rPr lang="zh-CN" altLang="en-US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第九届北京青教赛</a:t>
              </a:r>
              <a:r>
                <a:rPr lang="zh-CN" altLang="zh-CN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文史类比赛，获优秀组织奖和突出贡献奖。</a:t>
              </a:r>
              <a:endParaRPr lang="en-US" altLang="zh-CN" sz="1000" b="1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优秀指导教师奖获得者：教育学部李芒（第八届、第十届文史类</a:t>
              </a:r>
              <a:r>
                <a:rPr lang="en-US" altLang="zh-CN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A</a:t>
              </a:r>
              <a:r>
                <a:rPr lang="zh-CN" altLang="en-US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组）、教育学部刘美凤（第九届文史类</a:t>
              </a:r>
              <a:r>
                <a:rPr lang="en-US" altLang="zh-CN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A</a:t>
              </a:r>
              <a:r>
                <a:rPr lang="zh-CN" altLang="en-US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组），地理科学学部王静爱（第八届理工类</a:t>
              </a:r>
              <a:r>
                <a:rPr lang="en-US" altLang="zh-CN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A</a:t>
              </a:r>
              <a:r>
                <a:rPr lang="zh-CN" altLang="en-US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组），文学院王立军、孟琢（第十一届人文科学类</a:t>
              </a:r>
              <a:r>
                <a:rPr lang="en-US" altLang="zh-CN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A</a:t>
              </a:r>
              <a:r>
                <a:rPr lang="zh-CN" altLang="en-US" sz="1000" b="1" kern="1500" dirty="0">
                  <a:solidFill>
                    <a:srgbClr val="5596A7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组）。</a:t>
              </a:r>
              <a:endParaRPr lang="zh-CN" altLang="zh-CN" sz="1000" b="1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5022232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内容占位符 1"/>
          <p:cNvSpPr>
            <a:spLocks noGrp="1" noChangeArrowheads="1"/>
          </p:cNvSpPr>
          <p:nvPr>
            <p:ph idx="1"/>
          </p:nvPr>
        </p:nvSpPr>
        <p:spPr>
          <a:xfrm>
            <a:off x="50615" y="837086"/>
            <a:ext cx="5340535" cy="119354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开展青年教师教学基本功培训和教学名师报告会</a:t>
            </a:r>
            <a:endParaRPr lang="en-US" altLang="zh-CN" sz="1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zh-CN" altLang="en-US" sz="1300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来自校本部</a:t>
            </a:r>
            <a:r>
              <a:rPr lang="en-US" altLang="zh-CN" sz="1300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38</a:t>
            </a:r>
            <a:r>
              <a:rPr lang="zh-CN" altLang="en-US" sz="1300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个学部院系、研究院所的</a:t>
            </a:r>
            <a:r>
              <a:rPr lang="en-US" altLang="zh-CN" sz="1300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134</a:t>
            </a:r>
            <a:r>
              <a:rPr lang="zh-CN" altLang="en-US" sz="1300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位青年教师参加现场培训，珠海分校</a:t>
            </a:r>
            <a:r>
              <a:rPr lang="en-US" altLang="zh-CN" sz="1300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80</a:t>
            </a:r>
            <a:r>
              <a:rPr lang="zh-CN" altLang="en-US" sz="1300" kern="1500" dirty="0">
                <a:solidFill>
                  <a:srgbClr val="5596A7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余位青年教师通过视频直播参加培训。</a:t>
            </a:r>
          </a:p>
        </p:txBody>
      </p:sp>
      <p:pic>
        <p:nvPicPr>
          <p:cNvPr id="22532" name="Picture 2" descr="http://gh.bnu.edu.cn/images/content/2018-11/201811090849066521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19" y="2186866"/>
            <a:ext cx="2679354" cy="1729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ttp://gh.bnu.edu.cn/images/content/2018-11/20181109084918784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49" y="2186866"/>
            <a:ext cx="2571565" cy="171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http://gh.bnu.edu.cn/images/content/2018-11/201811090849311964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44" y="3402459"/>
            <a:ext cx="2508486" cy="165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http://gh.bnu.edu.cn/images/content/2018-11/201811090849507815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94" y="3310226"/>
            <a:ext cx="2686794" cy="174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9643"/>
            <a:ext cx="9144000" cy="8345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506" name="标题 1"/>
          <p:cNvSpPr>
            <a:spLocks noGrp="1"/>
          </p:cNvSpPr>
          <p:nvPr>
            <p:ph type="title"/>
          </p:nvPr>
        </p:nvSpPr>
        <p:spPr>
          <a:xfrm>
            <a:off x="1357801" y="9643"/>
            <a:ext cx="7836814" cy="857250"/>
          </a:xfrm>
        </p:spPr>
        <p:txBody>
          <a:bodyPr/>
          <a:lstStyle/>
          <a:p>
            <a:pPr>
              <a:defRPr/>
            </a:pPr>
            <a:r>
              <a:rPr lang="zh-CN" alt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启功字体简体" panose="03000509000000000000" pitchFamily="65" charset="-122"/>
                <a:ea typeface="启功字体简体" panose="03000509000000000000" pitchFamily="65" charset="-122"/>
              </a:rPr>
              <a:t>第十六届青教赛赛前培训    </a:t>
            </a:r>
            <a:r>
              <a:rPr lang="en-US" altLang="zh-C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启功字体简体" panose="03000509000000000000" pitchFamily="65" charset="-122"/>
              </a:rPr>
              <a:t>20181106</a:t>
            </a:r>
            <a:endParaRPr lang="zh-CN" alt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启功字体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12103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9643"/>
            <a:ext cx="9144000" cy="8345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55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" y="3120252"/>
            <a:ext cx="7069666" cy="200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1665003" y="116320"/>
            <a:ext cx="7803882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Calibri" pitchFamily="34" charset="0"/>
              </a:defRPr>
            </a:lvl9pPr>
          </a:lstStyle>
          <a:p>
            <a:pPr algn="l" defTabSz="685800">
              <a:defRPr/>
            </a:pPr>
            <a:r>
              <a:rPr lang="zh-CN" altLang="en-US" sz="4050" b="1" kern="0" dirty="0">
                <a:solidFill>
                  <a:srgbClr val="FFFFFF"/>
                </a:solidFill>
                <a:latin typeface="启功字体简体" panose="03000509000000000000" pitchFamily="65" charset="-122"/>
                <a:ea typeface="启功字体简体" panose="03000509000000000000" pitchFamily="65" charset="-122"/>
              </a:rPr>
              <a:t>  </a:t>
            </a:r>
            <a:r>
              <a:rPr lang="zh-CN" altLang="en-US" sz="405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启功字体简体" panose="03000509000000000000" pitchFamily="65" charset="-122"/>
                <a:ea typeface="启功字体简体" panose="03000509000000000000" pitchFamily="65" charset="-122"/>
              </a:rPr>
              <a:t>北师大第十六届青教赛     </a:t>
            </a:r>
            <a:r>
              <a:rPr lang="en-US" altLang="zh-CN" sz="21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/>
                <a:ea typeface="黑体"/>
              </a:rPr>
              <a:t>20181124</a:t>
            </a:r>
            <a:endParaRPr lang="zh-CN" altLang="en-US" sz="21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/>
              <a:ea typeface="黑体"/>
            </a:endParaRPr>
          </a:p>
        </p:txBody>
      </p:sp>
      <p:pic>
        <p:nvPicPr>
          <p:cNvPr id="23556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88" y="826184"/>
            <a:ext cx="1851422" cy="231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35" y="826184"/>
            <a:ext cx="1955006" cy="231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07" y="826183"/>
            <a:ext cx="1983581" cy="231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6642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9643"/>
            <a:ext cx="9144000" cy="8345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7393" y="9643"/>
            <a:ext cx="9079291" cy="857250"/>
          </a:xfrm>
        </p:spPr>
        <p:txBody>
          <a:bodyPr/>
          <a:lstStyle/>
          <a:p>
            <a:pPr>
              <a:defRPr/>
            </a:pPr>
            <a:r>
              <a:rPr lang="zh-CN" altLang="en-US" sz="4500" b="1" dirty="0">
                <a:latin typeface="启功字体简体" panose="03000509000000000000" pitchFamily="65" charset="-122"/>
                <a:ea typeface="启功字体简体" panose="03000509000000000000" pitchFamily="65" charset="-122"/>
              </a:rPr>
              <a:t>   </a:t>
            </a:r>
            <a:r>
              <a:rPr lang="zh-CN" altLang="en-US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启功字体简体" panose="03000509000000000000" pitchFamily="65" charset="-122"/>
                <a:ea typeface="启功字体简体" panose="03000509000000000000" pitchFamily="65" charset="-122"/>
              </a:rPr>
              <a:t>进击北京赛校内选拔赛      </a:t>
            </a:r>
            <a:r>
              <a:rPr lang="en-US" altLang="zh-CN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20190424</a:t>
            </a:r>
            <a:endParaRPr lang="zh-CN" alt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pic>
        <p:nvPicPr>
          <p:cNvPr id="24579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3" y="988101"/>
            <a:ext cx="2006204" cy="2006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94" y="988101"/>
            <a:ext cx="2024063" cy="202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3" y="3250162"/>
            <a:ext cx="2769592" cy="1847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22" y="988101"/>
            <a:ext cx="2081213" cy="202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28" y="3231830"/>
            <a:ext cx="2848807" cy="1865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7117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MODEL_TYPE" val="timelin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LIDE_MODEL_TYPE" val="timeline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1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">
      <a:majorFont>
        <a:latin typeface="黑体"/>
        <a:ea typeface="黑体"/>
        <a:cs typeface=""/>
      </a:majorFont>
      <a:minorFont>
        <a:latin typeface="华文中宋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rotWithShape="1">
          <a:gsLst>
            <a:gs pos="0">
              <a:schemeClr val="hlink">
                <a:gamma/>
                <a:shade val="46275"/>
                <a:invGamma/>
              </a:schemeClr>
            </a:gs>
            <a:gs pos="50000">
              <a:schemeClr val="hlink"/>
            </a:gs>
            <a:gs pos="100000">
              <a:schemeClr val="hlink">
                <a:gamma/>
                <a:shade val="46275"/>
                <a:invGamma/>
              </a:schemeClr>
            </a:gs>
          </a:gsLst>
          <a:lin ang="2700000" scaled="1"/>
        </a:gradFill>
        <a:ln w="9525" algn="ctr">
          <a:miter lim="800000"/>
          <a:headEnd/>
          <a:tailEnd/>
        </a:ln>
        <a:effectLst/>
        <a:scene3d>
          <a:camera prst="legacyObliqueTopLeft">
            <a:rot lat="21299999" lon="20999999" rev="0"/>
          </a:camera>
          <a:lightRig rig="legacyFlat3" dir="t"/>
        </a:scene3d>
        <a:sp3d extrusionH="430200" prstMaterial="legacyMatte">
          <a:bevelT w="13500" h="13500" prst="angle"/>
          <a:bevelB w="13500" h="13500" prst="angle"/>
          <a:extrusionClr>
            <a:schemeClr val="hlink"/>
          </a:extrusionClr>
        </a:sp3d>
      </a:spPr>
      <a:bodyPr rot="10800000" vert="eaVert" wrap="none" anchor="ctr">
        <a:flatTx/>
      </a:bodyPr>
      <a:lstStyle>
        <a:defPPr algn="ctr">
          <a:defRPr sz="1600" b="1" dirty="0">
            <a:solidFill>
              <a:srgbClr val="FFFFFF"/>
            </a:solidFill>
            <a:ea typeface="宋体" pitchFamily="2" charset="-122"/>
          </a:defRPr>
        </a:defPPr>
      </a:lstStyle>
    </a:sp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主题">
  <a:themeElements>
    <a:clrScheme name="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">
      <a:majorFont>
        <a:latin typeface="黑体"/>
        <a:ea typeface="黑体"/>
        <a:cs typeface=""/>
      </a:majorFont>
      <a:minorFont>
        <a:latin typeface="华文中宋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rotWithShape="1">
          <a:gsLst>
            <a:gs pos="0">
              <a:schemeClr val="hlink">
                <a:gamma/>
                <a:shade val="46275"/>
                <a:invGamma/>
              </a:schemeClr>
            </a:gs>
            <a:gs pos="50000">
              <a:schemeClr val="hlink"/>
            </a:gs>
            <a:gs pos="100000">
              <a:schemeClr val="hlink">
                <a:gamma/>
                <a:shade val="46275"/>
                <a:invGamma/>
              </a:schemeClr>
            </a:gs>
          </a:gsLst>
          <a:lin ang="2700000" scaled="1"/>
        </a:gradFill>
        <a:ln w="9525" algn="ctr">
          <a:miter lim="800000"/>
          <a:headEnd/>
          <a:tailEnd/>
        </a:ln>
        <a:effectLst/>
        <a:scene3d>
          <a:camera prst="legacyObliqueTopLeft">
            <a:rot lat="21299999" lon="20999999" rev="0"/>
          </a:camera>
          <a:lightRig rig="legacyFlat3" dir="t"/>
        </a:scene3d>
        <a:sp3d extrusionH="430200" prstMaterial="legacyMatte">
          <a:bevelT w="13500" h="13500" prst="angle"/>
          <a:bevelB w="13500" h="13500" prst="angle"/>
          <a:extrusionClr>
            <a:schemeClr val="hlink"/>
          </a:extrusionClr>
        </a:sp3d>
      </a:spPr>
      <a:bodyPr rot="10800000" vert="eaVert" wrap="none" anchor="ctr">
        <a:flatTx/>
      </a:bodyPr>
      <a:lstStyle>
        <a:defPPr algn="ctr">
          <a:defRPr sz="1600" b="1" dirty="0">
            <a:solidFill>
              <a:srgbClr val="FFFFFF"/>
            </a:solidFill>
            <a:ea typeface="宋体" pitchFamily="2" charset="-122"/>
          </a:defRPr>
        </a:defPPr>
      </a:lstStyle>
    </a:spDef>
  </a:objectDefaults>
  <a:extraClrSchemeLst>
    <a:extraClrScheme>
      <a:clrScheme name="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清风素材 https://12sc.taobao.com/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1352</Words>
  <Application>Microsoft Office PowerPoint</Application>
  <PresentationFormat>全屏显示(16:9)</PresentationFormat>
  <Paragraphs>125</Paragraphs>
  <Slides>16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黑体</vt:lpstr>
      <vt:lpstr>Arial</vt:lpstr>
      <vt:lpstr>Times New Roman</vt:lpstr>
      <vt:lpstr>Calibri</vt:lpstr>
      <vt:lpstr>启功字体简体</vt:lpstr>
      <vt:lpstr>微软雅黑</vt:lpstr>
      <vt:lpstr>方正兰亭粗黑_GBK</vt:lpstr>
      <vt:lpstr>Wingdings</vt:lpstr>
      <vt:lpstr>宋体</vt:lpstr>
      <vt:lpstr>等线</vt:lpstr>
      <vt:lpstr>华文中宋</vt:lpstr>
      <vt:lpstr>1</vt:lpstr>
      <vt:lpstr>1_1</vt:lpstr>
      <vt:lpstr>4_Office 主题</vt:lpstr>
      <vt:lpstr>5_Office 主题</vt:lpstr>
      <vt:lpstr>清风素材 https://12sc.taobao.com/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第十六届青教赛赛前培训    20181106</vt:lpstr>
      <vt:lpstr>PowerPoint 演示文稿</vt:lpstr>
      <vt:lpstr>   进击北京赛校内选拔赛      20190424</vt:lpstr>
      <vt:lpstr>校内第一次磨课       20190426</vt:lpstr>
      <vt:lpstr>参加北京青教赛开幕式     20190509</vt:lpstr>
      <vt:lpstr>校内第二次特训磨课      20190510</vt:lpstr>
      <vt:lpstr>校内第三次跨院系磨课     20190517</vt:lpstr>
      <vt:lpstr>北京市第十一届青教赛战绩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creator>刘玉娟</dc:creator>
  <dc:description>1</dc:description>
  <cp:lastModifiedBy>校工会</cp:lastModifiedBy>
  <cp:revision>50</cp:revision>
  <dcterms:created xsi:type="dcterms:W3CDTF">2015-01-23T04:02:00Z</dcterms:created>
  <dcterms:modified xsi:type="dcterms:W3CDTF">2020-11-15T10:58:07Z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